
<file path=[Content_Types].xml><?xml version="1.0" encoding="utf-8"?>
<Types xmlns="http://schemas.openxmlformats.org/package/2006/content-types">
  <Default ContentType="application/x-fontdata" Extension="fntdata"/>
  <Default ContentType="image/gif" Extension="gif"/>
  <Default ContentType="image/jpeg" Extension="jpeg"/>
  <Default ContentType="audio/m4a" Extension="m4a"/>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Alatsi" charset="1" panose="00000500000000000000"/>
      <p:regular r:id="rId33"/>
    </p:embeddedFont>
    <p:embeddedFont>
      <p:font typeface="Dynapuff Condensed" charset="1" panose="00000000000000000000"/>
      <p:regular r:id="rId34"/>
    </p:embeddedFont>
    <p:embeddedFont>
      <p:font typeface="Dynapuff SemiCondensed" charset="1" panose="00000000000000000000"/>
      <p:regular r:id="rId35"/>
    </p:embeddedFont>
    <p:embeddedFont>
      <p:font typeface="Open Sans Bold" charset="1" panose="020B0806030504020204"/>
      <p:regular r:id="rId36"/>
    </p:embeddedFont>
    <p:embeddedFont>
      <p:font typeface="Sigmar One" charset="1" panose="00000500000000000000"/>
      <p:regular r:id="rId37"/>
    </p:embeddedFont>
    <p:embeddedFont>
      <p:font typeface="Canva Sans Bold" charset="1" panose="020B0803030501040103"/>
      <p:regular r:id="rId38"/>
    </p:embeddedFont>
    <p:embeddedFont>
      <p:font typeface="Bungee" charset="1" panose="00000000000000000000"/>
      <p:regular r:id="rId39"/>
    </p:embeddedFont>
    <p:embeddedFont>
      <p:font typeface="Canva Sans" charset="1" panose="020B05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2.svg" Type="http://schemas.openxmlformats.org/officeDocument/2006/relationships/image"/><Relationship Id="rId5" Target="../media/aAGij6mFWDk.m4a" Type="http://schemas.microsoft.com/office/2007/relationships/media"/><Relationship Id="rId6" Target="../media/aAGij6mFWDk.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gif" Type="http://schemas.openxmlformats.org/officeDocument/2006/relationships/image"/><Relationship Id="rId7" Target="../media/image34.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gif" Type="http://schemas.openxmlformats.org/officeDocument/2006/relationships/image"/><Relationship Id="rId9"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3.png" Type="http://schemas.openxmlformats.org/officeDocument/2006/relationships/image"/><Relationship Id="rId5"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0.jpeg" Type="http://schemas.openxmlformats.org/officeDocument/2006/relationships/image"/><Relationship Id="rId5" Target="../media/image71.jpeg" Type="http://schemas.openxmlformats.org/officeDocument/2006/relationships/image"/><Relationship Id="rId6" Target="../media/VAGio7MO05A.mp4" Type="http://schemas.openxmlformats.org/officeDocument/2006/relationships/video"/><Relationship Id="rId7" Target="../media/VAGio7MO05A.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2.jpeg" Type="http://schemas.openxmlformats.org/officeDocument/2006/relationships/image"/><Relationship Id="rId5" Target="../media/image7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jpe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svg" Type="http://schemas.openxmlformats.org/officeDocument/2006/relationships/image"/><Relationship Id="rId12" Target="../media/image81.gif"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1210825" y="2864147"/>
            <a:ext cx="17077175" cy="4967606"/>
          </a:xfrm>
          <a:prstGeom prst="rect">
            <a:avLst/>
          </a:prstGeom>
        </p:spPr>
        <p:txBody>
          <a:bodyPr anchor="t" rtlCol="false" tIns="0" lIns="0" bIns="0" rIns="0">
            <a:spAutoFit/>
          </a:bodyPr>
          <a:lstStyle/>
          <a:p>
            <a:pPr algn="ctr">
              <a:lnSpc>
                <a:spcPts val="7760"/>
              </a:lnSpc>
            </a:pPr>
            <a:r>
              <a:rPr lang="en-US" sz="8000">
                <a:solidFill>
                  <a:srgbClr val="000000"/>
                </a:solidFill>
                <a:latin typeface="Alatsi"/>
                <a:ea typeface="Alatsi"/>
                <a:cs typeface="Alatsi"/>
                <a:sym typeface="Alatsi"/>
              </a:rPr>
              <a:t>IO</a:t>
            </a:r>
            <a:r>
              <a:rPr lang="en-US" sz="8000">
                <a:solidFill>
                  <a:srgbClr val="000000"/>
                </a:solidFill>
                <a:latin typeface="Alatsi"/>
                <a:ea typeface="Alatsi"/>
                <a:cs typeface="Alatsi"/>
                <a:sym typeface="Alatsi"/>
              </a:rPr>
              <a:t>T-BASED DRINKING WATER QUALITY MONITORING SYSTEM WITH ESP32 AND REAL-TIME DATA VISUALIZATION ON THINGSPEAK AND AWS</a:t>
            </a:r>
          </a:p>
          <a:p>
            <a:pPr algn="ctr">
              <a:lnSpc>
                <a:spcPts val="7760"/>
              </a:lnSpc>
            </a:pP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5" id="15">
            <a:hlinkClick action="ppaction://media"/>
          </p:cNvPr>
          <p:cNvPicPr>
            <a:picLocks noChangeAspect="true"/>
          </p:cNvPicPr>
          <p:nvPr>
            <a:audioFile r:link="rId6"/>
            <p:extLst>
              <p:ext uri="{DAA4B4D4-6D71-4841-9C94-3DE7FCFB9230}">
                <p14:media xmlns:p14="http://schemas.microsoft.com/office/powerpoint/2010/main" r:embed="rId5">
                  <p14:trim st="0.0000"/>
                </p14:media>
              </p:ext>
            </p:extLst>
          </p:nvPr>
        </p:nvPicPr>
        <p:blipFill>
          <a:blip r:embed="rId4"/>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5"/>
                </p:tgtEl>
              </p:cBhvr>
            </p:cmd>
            <p:audio>
              <p:cMediaNode mute="true" vol="100000" showWhenStopped="false">
                <p:cTn/>
                <p:tgtEl>
                  <p:spTgt spid="15"/>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sp>
        <p:nvSpPr>
          <p:cNvPr name="Freeform 2" id="2"/>
          <p:cNvSpPr/>
          <p:nvPr/>
        </p:nvSpPr>
        <p:spPr>
          <a:xfrm flipH="false" flipV="false" rot="0">
            <a:off x="158710" y="459085"/>
            <a:ext cx="8396913" cy="5343490"/>
          </a:xfrm>
          <a:custGeom>
            <a:avLst/>
            <a:gdLst/>
            <a:ahLst/>
            <a:cxnLst/>
            <a:rect r="r" b="b" t="t" l="l"/>
            <a:pathLst>
              <a:path h="5343490" w="8396913">
                <a:moveTo>
                  <a:pt x="0" y="0"/>
                </a:moveTo>
                <a:lnTo>
                  <a:pt x="8396913" y="0"/>
                </a:lnTo>
                <a:lnTo>
                  <a:pt x="8396913" y="5343490"/>
                </a:lnTo>
                <a:lnTo>
                  <a:pt x="0" y="5343490"/>
                </a:lnTo>
                <a:lnTo>
                  <a:pt x="0" y="0"/>
                </a:lnTo>
                <a:close/>
              </a:path>
            </a:pathLst>
          </a:custGeom>
          <a:blipFill>
            <a:blip r:embed="rId2"/>
            <a:stretch>
              <a:fillRect l="0" t="0" r="0" b="0"/>
            </a:stretch>
          </a:blipFill>
        </p:spPr>
      </p:sp>
      <p:sp>
        <p:nvSpPr>
          <p:cNvPr name="TextBox 3" id="3"/>
          <p:cNvSpPr txBox="true"/>
          <p:nvPr/>
        </p:nvSpPr>
        <p:spPr>
          <a:xfrm rot="0">
            <a:off x="8887962" y="2542942"/>
            <a:ext cx="8074177" cy="2600558"/>
          </a:xfrm>
          <a:prstGeom prst="rect">
            <a:avLst/>
          </a:prstGeom>
        </p:spPr>
        <p:txBody>
          <a:bodyPr anchor="t" rtlCol="false" tIns="0" lIns="0" bIns="0" rIns="0">
            <a:spAutoFit/>
          </a:bodyPr>
          <a:lstStyle/>
          <a:p>
            <a:pPr algn="l">
              <a:lnSpc>
                <a:spcPts val="5237"/>
              </a:lnSpc>
            </a:pPr>
            <a:r>
              <a:rPr lang="en-US" sz="3740">
                <a:solidFill>
                  <a:srgbClr val="000000"/>
                </a:solidFill>
                <a:latin typeface="Alatsi"/>
                <a:ea typeface="Alatsi"/>
                <a:cs typeface="Alatsi"/>
                <a:sym typeface="Alatsi"/>
              </a:rPr>
              <a:t>The</a:t>
            </a:r>
            <a:r>
              <a:rPr lang="en-US" sz="3740">
                <a:solidFill>
                  <a:srgbClr val="000000"/>
                </a:solidFill>
                <a:latin typeface="Alatsi"/>
                <a:ea typeface="Alatsi"/>
                <a:cs typeface="Alatsi"/>
                <a:sym typeface="Alatsi"/>
              </a:rPr>
              <a:t>o tiêu chuẩn WHO, EC không được vượt quá 400 μS/cm (0.4 mS/cm) để đảm bảo nước an toàn.</a:t>
            </a:r>
          </a:p>
          <a:p>
            <a:pPr algn="l">
              <a:lnSpc>
                <a:spcPts val="5237"/>
              </a:lnSpc>
            </a:pPr>
          </a:p>
        </p:txBody>
      </p:sp>
      <p:grpSp>
        <p:nvGrpSpPr>
          <p:cNvPr name="Group 4" id="4"/>
          <p:cNvGrpSpPr/>
          <p:nvPr/>
        </p:nvGrpSpPr>
        <p:grpSpPr>
          <a:xfrm rot="0">
            <a:off x="16477994"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8</a:t>
              </a:r>
            </a:p>
          </p:txBody>
        </p:sp>
      </p:grpSp>
      <p:sp>
        <p:nvSpPr>
          <p:cNvPr name="Freeform 9" id="9"/>
          <p:cNvSpPr/>
          <p:nvPr/>
        </p:nvSpPr>
        <p:spPr>
          <a:xfrm flipH="false" flipV="false" rot="0">
            <a:off x="14199996" y="3912599"/>
            <a:ext cx="1491179" cy="1230901"/>
          </a:xfrm>
          <a:custGeom>
            <a:avLst/>
            <a:gdLst/>
            <a:ahLst/>
            <a:cxnLst/>
            <a:rect r="r" b="b" t="t" l="l"/>
            <a:pathLst>
              <a:path h="1230901" w="1491179">
                <a:moveTo>
                  <a:pt x="0" y="0"/>
                </a:moveTo>
                <a:lnTo>
                  <a:pt x="1491179" y="0"/>
                </a:lnTo>
                <a:lnTo>
                  <a:pt x="1491179" y="1230901"/>
                </a:lnTo>
                <a:lnTo>
                  <a:pt x="0" y="12309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92958" y="6478850"/>
            <a:ext cx="16230600" cy="953128"/>
          </a:xfrm>
          <a:prstGeom prst="rect">
            <a:avLst/>
          </a:prstGeom>
        </p:spPr>
        <p:txBody>
          <a:bodyPr anchor="t" rtlCol="false" tIns="0" lIns="0" bIns="0" rIns="0">
            <a:spAutoFit/>
          </a:bodyPr>
          <a:lstStyle/>
          <a:p>
            <a:pPr algn="ctr">
              <a:lnSpc>
                <a:spcPts val="7840"/>
              </a:lnSpc>
            </a:pPr>
            <a:r>
              <a:rPr lang="en-US" sz="5600">
                <a:solidFill>
                  <a:srgbClr val="000000"/>
                </a:solidFill>
                <a:latin typeface="Alatsi"/>
                <a:ea typeface="Alatsi"/>
                <a:cs typeface="Alatsi"/>
                <a:sym typeface="Alatsi"/>
              </a:rPr>
              <a:t>WHAT IS THE BEST TEMPERATURE TO DRINK WATER</a:t>
            </a:r>
          </a:p>
        </p:txBody>
      </p:sp>
      <p:sp>
        <p:nvSpPr>
          <p:cNvPr name="Freeform 11" id="11"/>
          <p:cNvSpPr/>
          <p:nvPr/>
        </p:nvSpPr>
        <p:spPr>
          <a:xfrm flipH="false" flipV="false" rot="0">
            <a:off x="16477994" y="7007801"/>
            <a:ext cx="1421476" cy="2057400"/>
          </a:xfrm>
          <a:custGeom>
            <a:avLst/>
            <a:gdLst/>
            <a:ahLst/>
            <a:cxnLst/>
            <a:rect r="r" b="b" t="t" l="l"/>
            <a:pathLst>
              <a:path h="2057400" w="1421476">
                <a:moveTo>
                  <a:pt x="0" y="0"/>
                </a:moveTo>
                <a:lnTo>
                  <a:pt x="1421476" y="0"/>
                </a:lnTo>
                <a:lnTo>
                  <a:pt x="1421476"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6027454">
            <a:off x="225344" y="5981254"/>
            <a:ext cx="1003221" cy="1204741"/>
          </a:xfrm>
          <a:custGeom>
            <a:avLst/>
            <a:gdLst/>
            <a:ahLst/>
            <a:cxnLst/>
            <a:rect r="r" b="b" t="t" l="l"/>
            <a:pathLst>
              <a:path h="1204741" w="1003221">
                <a:moveTo>
                  <a:pt x="0" y="0"/>
                </a:moveTo>
                <a:lnTo>
                  <a:pt x="1003221" y="0"/>
                </a:lnTo>
                <a:lnTo>
                  <a:pt x="1003221" y="1204741"/>
                </a:lnTo>
                <a:lnTo>
                  <a:pt x="0" y="12047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8887962" y="459085"/>
            <a:ext cx="1920938" cy="1812667"/>
          </a:xfrm>
          <a:custGeom>
            <a:avLst/>
            <a:gdLst/>
            <a:ahLst/>
            <a:cxnLst/>
            <a:rect r="r" b="b" t="t" l="l"/>
            <a:pathLst>
              <a:path h="1812667" w="1920938">
                <a:moveTo>
                  <a:pt x="0" y="0"/>
                </a:moveTo>
                <a:lnTo>
                  <a:pt x="1920938" y="0"/>
                </a:lnTo>
                <a:lnTo>
                  <a:pt x="1920938" y="1812667"/>
                </a:lnTo>
                <a:lnTo>
                  <a:pt x="0" y="18126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726954" y="7731876"/>
            <a:ext cx="15826970" cy="1286108"/>
          </a:xfrm>
          <a:prstGeom prst="rect">
            <a:avLst/>
          </a:prstGeom>
        </p:spPr>
        <p:txBody>
          <a:bodyPr anchor="t" rtlCol="false" tIns="0" lIns="0" bIns="0" rIns="0">
            <a:spAutoFit/>
          </a:bodyPr>
          <a:lstStyle/>
          <a:p>
            <a:pPr algn="ctr">
              <a:lnSpc>
                <a:spcPts val="5237"/>
              </a:lnSpc>
            </a:pPr>
            <a:r>
              <a:rPr lang="en-US" sz="3740">
                <a:solidFill>
                  <a:srgbClr val="000000"/>
                </a:solidFill>
                <a:latin typeface="Alatsi"/>
                <a:ea typeface="Alatsi"/>
                <a:cs typeface="Alatsi"/>
                <a:sym typeface="Alatsi"/>
              </a:rPr>
              <a:t>The best temperature for drinking water is room temperature (20°C / 68°F) for maximum flavour, or chilled cold (6°C/ 43°F) for maximum refreshment.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74860"/>
            <a:ext cx="14294732" cy="1740167"/>
          </a:xfrm>
          <a:prstGeom prst="rect">
            <a:avLst/>
          </a:prstGeom>
        </p:spPr>
        <p:txBody>
          <a:bodyPr anchor="t" rtlCol="false" tIns="0" lIns="0" bIns="0" rIns="0">
            <a:spAutoFit/>
          </a:bodyPr>
          <a:lstStyle/>
          <a:p>
            <a:pPr algn="ctr">
              <a:lnSpc>
                <a:spcPts val="6985"/>
              </a:lnSpc>
            </a:pPr>
            <a:r>
              <a:rPr lang="en-US" sz="4989">
                <a:solidFill>
                  <a:srgbClr val="000000"/>
                </a:solidFill>
                <a:latin typeface="Alatsi"/>
                <a:ea typeface="Alatsi"/>
                <a:cs typeface="Alatsi"/>
                <a:sym typeface="Alatsi"/>
              </a:rPr>
              <a:t>2.3 ESP32 XỬ </a:t>
            </a:r>
            <a:r>
              <a:rPr lang="en-US" sz="4989">
                <a:solidFill>
                  <a:srgbClr val="000000"/>
                </a:solidFill>
                <a:latin typeface="Alatsi"/>
                <a:ea typeface="Alatsi"/>
                <a:cs typeface="Alatsi"/>
                <a:sym typeface="Alatsi"/>
              </a:rPr>
              <a:t>LÝ VÀ GỬI DỮ LIỆU LÊN THINGSPEAK</a:t>
            </a:r>
          </a:p>
          <a:p>
            <a:pPr algn="ctr">
              <a:lnSpc>
                <a:spcPts val="6985"/>
              </a:lnSpc>
            </a:pPr>
          </a:p>
        </p:txBody>
      </p:sp>
      <p:sp>
        <p:nvSpPr>
          <p:cNvPr name="TextBox 6" id="6"/>
          <p:cNvSpPr txBox="true"/>
          <p:nvPr/>
        </p:nvSpPr>
        <p:spPr>
          <a:xfrm rot="-5400000">
            <a:off x="-2398066" y="4774246"/>
            <a:ext cx="6882108" cy="738506"/>
          </a:xfrm>
          <a:prstGeom prst="rect">
            <a:avLst/>
          </a:prstGeom>
        </p:spPr>
        <p:txBody>
          <a:bodyPr anchor="t" rtlCol="false" tIns="0" lIns="0" bIns="0" rIns="0">
            <a:spAutoFit/>
          </a:bodyPr>
          <a:lstStyle/>
          <a:p>
            <a:pPr algn="ctr">
              <a:lnSpc>
                <a:spcPts val="6019"/>
              </a:lnSpc>
            </a:pPr>
            <a:r>
              <a:rPr lang="en-US" sz="4299">
                <a:solidFill>
                  <a:srgbClr val="000000"/>
                </a:solidFill>
                <a:latin typeface="Alatsi"/>
                <a:ea typeface="Alatsi"/>
                <a:cs typeface="Alatsi"/>
                <a:sym typeface="Alatsi"/>
              </a:rPr>
              <a:t>ESP32</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9</a:t>
              </a:r>
            </a:p>
          </p:txBody>
        </p:sp>
      </p:grpSp>
      <p:sp>
        <p:nvSpPr>
          <p:cNvPr name="Freeform 14" id="14"/>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468661" y="3983617"/>
            <a:ext cx="6526259" cy="5552307"/>
          </a:xfrm>
          <a:custGeom>
            <a:avLst/>
            <a:gdLst/>
            <a:ahLst/>
            <a:cxnLst/>
            <a:rect r="r" b="b" t="t" l="l"/>
            <a:pathLst>
              <a:path h="5552307" w="6526259">
                <a:moveTo>
                  <a:pt x="0" y="0"/>
                </a:moveTo>
                <a:lnTo>
                  <a:pt x="6526259" y="0"/>
                </a:lnTo>
                <a:lnTo>
                  <a:pt x="6526259" y="5552307"/>
                </a:lnTo>
                <a:lnTo>
                  <a:pt x="0" y="5552307"/>
                </a:lnTo>
                <a:lnTo>
                  <a:pt x="0" y="0"/>
                </a:lnTo>
                <a:close/>
              </a:path>
            </a:pathLst>
          </a:custGeom>
          <a:blipFill>
            <a:blip r:embed="rId4"/>
            <a:stretch>
              <a:fillRect l="0" t="-2254" r="0" b="-2254"/>
            </a:stretch>
          </a:blipFill>
        </p:spPr>
      </p:sp>
      <p:sp>
        <p:nvSpPr>
          <p:cNvPr name="Freeform 17" id="17"/>
          <p:cNvSpPr/>
          <p:nvPr/>
        </p:nvSpPr>
        <p:spPr>
          <a:xfrm flipH="false" flipV="false" rot="0">
            <a:off x="1412240" y="1542744"/>
            <a:ext cx="6582680" cy="1080373"/>
          </a:xfrm>
          <a:custGeom>
            <a:avLst/>
            <a:gdLst/>
            <a:ahLst/>
            <a:cxnLst/>
            <a:rect r="r" b="b" t="t" l="l"/>
            <a:pathLst>
              <a:path h="1080373" w="6582680">
                <a:moveTo>
                  <a:pt x="0" y="0"/>
                </a:moveTo>
                <a:lnTo>
                  <a:pt x="6582680" y="0"/>
                </a:lnTo>
                <a:lnTo>
                  <a:pt x="6582680" y="1080372"/>
                </a:lnTo>
                <a:lnTo>
                  <a:pt x="0" y="1080372"/>
                </a:lnTo>
                <a:lnTo>
                  <a:pt x="0" y="0"/>
                </a:lnTo>
                <a:close/>
              </a:path>
            </a:pathLst>
          </a:custGeom>
          <a:blipFill>
            <a:blip r:embed="rId5"/>
            <a:stretch>
              <a:fillRect l="-29697" t="-85848" r="-42145" b="0"/>
            </a:stretch>
          </a:blipFill>
        </p:spPr>
      </p:sp>
      <p:sp>
        <p:nvSpPr>
          <p:cNvPr name="Freeform 18" id="18"/>
          <p:cNvSpPr/>
          <p:nvPr/>
        </p:nvSpPr>
        <p:spPr>
          <a:xfrm flipH="false" flipV="false" rot="0">
            <a:off x="9144000" y="2215027"/>
            <a:ext cx="8680338" cy="4431650"/>
          </a:xfrm>
          <a:custGeom>
            <a:avLst/>
            <a:gdLst/>
            <a:ahLst/>
            <a:cxnLst/>
            <a:rect r="r" b="b" t="t" l="l"/>
            <a:pathLst>
              <a:path h="4431650" w="8680338">
                <a:moveTo>
                  <a:pt x="0" y="0"/>
                </a:moveTo>
                <a:lnTo>
                  <a:pt x="8680338" y="0"/>
                </a:lnTo>
                <a:lnTo>
                  <a:pt x="8680338" y="4431650"/>
                </a:lnTo>
                <a:lnTo>
                  <a:pt x="0" y="4431650"/>
                </a:lnTo>
                <a:lnTo>
                  <a:pt x="0" y="0"/>
                </a:lnTo>
                <a:close/>
              </a:path>
            </a:pathLst>
          </a:custGeom>
          <a:blipFill>
            <a:blip r:embed="rId6"/>
            <a:stretch>
              <a:fillRect l="-11051" t="0" r="-27193" b="-8688"/>
            </a:stretch>
          </a:blipFill>
        </p:spPr>
      </p:sp>
      <p:sp>
        <p:nvSpPr>
          <p:cNvPr name="TextBox 19" id="19"/>
          <p:cNvSpPr txBox="true"/>
          <p:nvPr/>
        </p:nvSpPr>
        <p:spPr>
          <a:xfrm rot="0">
            <a:off x="1412240" y="2903570"/>
            <a:ext cx="6582680" cy="464820"/>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Alatsi"/>
                <a:ea typeface="Alatsi"/>
                <a:cs typeface="Alatsi"/>
                <a:sym typeface="Alatsi"/>
              </a:rPr>
              <a:t>apiKey: Mã API để gửi dữ liệu lên ThingSpeak.</a:t>
            </a:r>
          </a:p>
        </p:txBody>
      </p:sp>
      <p:sp>
        <p:nvSpPr>
          <p:cNvPr name="TextBox 20" id="20"/>
          <p:cNvSpPr txBox="true"/>
          <p:nvPr/>
        </p:nvSpPr>
        <p:spPr>
          <a:xfrm rot="0">
            <a:off x="9144000" y="1485594"/>
            <a:ext cx="6970845"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atsi"/>
                <a:ea typeface="Alatsi"/>
                <a:cs typeface="Alatsi"/>
                <a:sym typeface="Alatsi"/>
              </a:rPr>
              <a:t>*</a:t>
            </a:r>
            <a:r>
              <a:rPr lang="en-US" sz="3000">
                <a:solidFill>
                  <a:srgbClr val="000000"/>
                </a:solidFill>
                <a:latin typeface="Alatsi"/>
                <a:ea typeface="Alatsi"/>
                <a:cs typeface="Alatsi"/>
                <a:sym typeface="Alatsi"/>
              </a:rPr>
              <a:t>Kết nối WiFi để gửi dữ liệu lên Thingspeak</a:t>
            </a:r>
          </a:p>
        </p:txBody>
      </p:sp>
      <p:sp>
        <p:nvSpPr>
          <p:cNvPr name="TextBox 21" id="21"/>
          <p:cNvSpPr txBox="true"/>
          <p:nvPr/>
        </p:nvSpPr>
        <p:spPr>
          <a:xfrm rot="0">
            <a:off x="9144000" y="6702620"/>
            <a:ext cx="8973730" cy="3322320"/>
          </a:xfrm>
          <a:prstGeom prst="rect">
            <a:avLst/>
          </a:prstGeom>
        </p:spPr>
        <p:txBody>
          <a:bodyPr anchor="t" rtlCol="false" tIns="0" lIns="0" bIns="0" rIns="0">
            <a:spAutoFit/>
          </a:bodyPr>
          <a:lstStyle/>
          <a:p>
            <a:pPr algn="l">
              <a:lnSpc>
                <a:spcPts val="3779"/>
              </a:lnSpc>
              <a:spcBef>
                <a:spcPct val="0"/>
              </a:spcBef>
            </a:pPr>
            <a:r>
              <a:rPr lang="en-US" sz="2699">
                <a:solidFill>
                  <a:srgbClr val="000000"/>
                </a:solidFill>
                <a:latin typeface="Alatsi"/>
                <a:ea typeface="Alatsi"/>
                <a:cs typeface="Alatsi"/>
                <a:sym typeface="Alatsi"/>
              </a:rPr>
              <a:t>- </a:t>
            </a:r>
            <a:r>
              <a:rPr lang="en-US" sz="2699">
                <a:solidFill>
                  <a:srgbClr val="AFCD53"/>
                </a:solidFill>
                <a:latin typeface="Alatsi"/>
                <a:ea typeface="Alatsi"/>
                <a:cs typeface="Alatsi"/>
                <a:sym typeface="Alatsi"/>
              </a:rPr>
              <a:t> ssid </a:t>
            </a:r>
            <a:r>
              <a:rPr lang="en-US" sz="2699">
                <a:solidFill>
                  <a:srgbClr val="000000"/>
                </a:solidFill>
                <a:latin typeface="Alatsi"/>
                <a:ea typeface="Alatsi"/>
                <a:cs typeface="Alatsi"/>
                <a:sym typeface="Alatsi"/>
              </a:rPr>
              <a:t>và </a:t>
            </a:r>
            <a:r>
              <a:rPr lang="en-US" sz="2699">
                <a:solidFill>
                  <a:srgbClr val="AFCD53"/>
                </a:solidFill>
                <a:latin typeface="Alatsi"/>
                <a:ea typeface="Alatsi"/>
                <a:cs typeface="Alatsi"/>
                <a:sym typeface="Alatsi"/>
              </a:rPr>
              <a:t>pass</a:t>
            </a:r>
            <a:r>
              <a:rPr lang="en-US" sz="2699">
                <a:solidFill>
                  <a:srgbClr val="000000"/>
                </a:solidFill>
                <a:latin typeface="Alatsi"/>
                <a:ea typeface="Alatsi"/>
                <a:cs typeface="Alatsi"/>
                <a:sym typeface="Alatsi"/>
              </a:rPr>
              <a:t> là tên mạng WiFi và mật khẩu được khai báo trước đó.</a:t>
            </a:r>
          </a:p>
          <a:p>
            <a:pPr algn="l">
              <a:lnSpc>
                <a:spcPts val="3779"/>
              </a:lnSpc>
              <a:spcBef>
                <a:spcPct val="0"/>
              </a:spcBef>
            </a:pPr>
            <a:r>
              <a:rPr lang="en-US" sz="2699">
                <a:solidFill>
                  <a:srgbClr val="000000"/>
                </a:solidFill>
                <a:latin typeface="Alatsi"/>
                <a:ea typeface="Alatsi"/>
                <a:cs typeface="Alatsi"/>
                <a:sym typeface="Alatsi"/>
              </a:rPr>
              <a:t>-</a:t>
            </a:r>
            <a:r>
              <a:rPr lang="en-US" sz="2699">
                <a:solidFill>
                  <a:srgbClr val="AFCD53"/>
                </a:solidFill>
                <a:latin typeface="Alatsi"/>
                <a:ea typeface="Alatsi"/>
                <a:cs typeface="Alatsi"/>
                <a:sym typeface="Alatsi"/>
              </a:rPr>
              <a:t>  WiFi.begin(ssid, pass)</a:t>
            </a:r>
            <a:r>
              <a:rPr lang="en-US" sz="2699">
                <a:solidFill>
                  <a:srgbClr val="000000"/>
                </a:solidFill>
                <a:latin typeface="Alatsi"/>
                <a:ea typeface="Alatsi"/>
                <a:cs typeface="Alatsi"/>
                <a:sym typeface="Alatsi"/>
              </a:rPr>
              <a:t> bắt đầu kết nối ESP32 với mạng WiFi.</a:t>
            </a:r>
          </a:p>
          <a:p>
            <a:pPr algn="l">
              <a:lnSpc>
                <a:spcPts val="3779"/>
              </a:lnSpc>
              <a:spcBef>
                <a:spcPct val="0"/>
              </a:spcBef>
            </a:pPr>
            <a:r>
              <a:rPr lang="en-US" sz="2699">
                <a:solidFill>
                  <a:srgbClr val="000000"/>
                </a:solidFill>
                <a:latin typeface="Alatsi"/>
                <a:ea typeface="Alatsi"/>
                <a:cs typeface="Alatsi"/>
                <a:sym typeface="Alatsi"/>
              </a:rPr>
              <a:t>- </a:t>
            </a:r>
            <a:r>
              <a:rPr lang="en-US" sz="2699">
                <a:solidFill>
                  <a:srgbClr val="AFCD53"/>
                </a:solidFill>
                <a:latin typeface="Alatsi"/>
                <a:ea typeface="Alatsi"/>
                <a:cs typeface="Alatsi"/>
                <a:sym typeface="Alatsi"/>
              </a:rPr>
              <a:t>WiFi.status() </a:t>
            </a:r>
            <a:r>
              <a:rPr lang="en-US" sz="2699">
                <a:solidFill>
                  <a:srgbClr val="000000"/>
                </a:solidFill>
                <a:latin typeface="Alatsi"/>
                <a:ea typeface="Alatsi"/>
                <a:cs typeface="Alatsi"/>
                <a:sym typeface="Alatsi"/>
              </a:rPr>
              <a:t>kiểm tra trạng thái kết nối WiFi:Nếu khác </a:t>
            </a:r>
            <a:r>
              <a:rPr lang="en-US" sz="2699">
                <a:solidFill>
                  <a:srgbClr val="AFCD53"/>
                </a:solidFill>
                <a:latin typeface="Alatsi"/>
                <a:ea typeface="Alatsi"/>
                <a:cs typeface="Alatsi"/>
                <a:sym typeface="Alatsi"/>
              </a:rPr>
              <a:t>WL_CONNECTED</a:t>
            </a:r>
            <a:r>
              <a:rPr lang="en-US" sz="2699">
                <a:solidFill>
                  <a:srgbClr val="000000"/>
                </a:solidFill>
                <a:latin typeface="Alatsi"/>
                <a:ea typeface="Alatsi"/>
                <a:cs typeface="Alatsi"/>
                <a:sym typeface="Alatsi"/>
              </a:rPr>
              <a:t>, nghĩa là chưa kết nối thành công.</a:t>
            </a:r>
          </a:p>
          <a:p>
            <a:pPr algn="l">
              <a:lnSpc>
                <a:spcPts val="3779"/>
              </a:lnSpc>
              <a:spcBef>
                <a:spcPct val="0"/>
              </a:spcBef>
            </a:pPr>
            <a:r>
              <a:rPr lang="en-US" sz="2699">
                <a:solidFill>
                  <a:srgbClr val="000000"/>
                </a:solidFill>
                <a:latin typeface="Alatsi"/>
                <a:ea typeface="Alatsi"/>
                <a:cs typeface="Alatsi"/>
                <a:sym typeface="Alatsi"/>
              </a:rPr>
              <a:t>- Vòng lặp </a:t>
            </a:r>
            <a:r>
              <a:rPr lang="en-US" sz="2699">
                <a:solidFill>
                  <a:srgbClr val="AFCD53"/>
                </a:solidFill>
                <a:latin typeface="Alatsi"/>
                <a:ea typeface="Alatsi"/>
                <a:cs typeface="Alatsi"/>
                <a:sym typeface="Alatsi"/>
              </a:rPr>
              <a:t>while</a:t>
            </a:r>
            <a:r>
              <a:rPr lang="en-US" sz="2699">
                <a:solidFill>
                  <a:srgbClr val="000000"/>
                </a:solidFill>
                <a:latin typeface="Alatsi"/>
                <a:ea typeface="Alatsi"/>
                <a:cs typeface="Alatsi"/>
                <a:sym typeface="Alatsi"/>
              </a:rPr>
              <a:t> chạy liên tục đến khi ESP32 kết nối được với WiFi.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74860"/>
            <a:ext cx="14294732" cy="1740167"/>
          </a:xfrm>
          <a:prstGeom prst="rect">
            <a:avLst/>
          </a:prstGeom>
        </p:spPr>
        <p:txBody>
          <a:bodyPr anchor="t" rtlCol="false" tIns="0" lIns="0" bIns="0" rIns="0">
            <a:spAutoFit/>
          </a:bodyPr>
          <a:lstStyle/>
          <a:p>
            <a:pPr algn="ctr">
              <a:lnSpc>
                <a:spcPts val="6985"/>
              </a:lnSpc>
            </a:pPr>
            <a:r>
              <a:rPr lang="en-US" sz="4989">
                <a:solidFill>
                  <a:srgbClr val="000000"/>
                </a:solidFill>
                <a:latin typeface="Alatsi"/>
                <a:ea typeface="Alatsi"/>
                <a:cs typeface="Alatsi"/>
                <a:sym typeface="Alatsi"/>
              </a:rPr>
              <a:t>2.3 ESP32 XỬ </a:t>
            </a:r>
            <a:r>
              <a:rPr lang="en-US" sz="4989">
                <a:solidFill>
                  <a:srgbClr val="000000"/>
                </a:solidFill>
                <a:latin typeface="Alatsi"/>
                <a:ea typeface="Alatsi"/>
                <a:cs typeface="Alatsi"/>
                <a:sym typeface="Alatsi"/>
              </a:rPr>
              <a:t>LÝ VÀ GỬI DỮ LIỆU LÊN THINGSPEAK</a:t>
            </a:r>
          </a:p>
          <a:p>
            <a:pPr algn="ctr">
              <a:lnSpc>
                <a:spcPts val="6985"/>
              </a:lnSpc>
            </a:pPr>
          </a:p>
        </p:txBody>
      </p:sp>
      <p:sp>
        <p:nvSpPr>
          <p:cNvPr name="TextBox 6" id="6"/>
          <p:cNvSpPr txBox="true"/>
          <p:nvPr/>
        </p:nvSpPr>
        <p:spPr>
          <a:xfrm rot="-5400000">
            <a:off x="-2398066" y="4774246"/>
            <a:ext cx="6882108" cy="738506"/>
          </a:xfrm>
          <a:prstGeom prst="rect">
            <a:avLst/>
          </a:prstGeom>
        </p:spPr>
        <p:txBody>
          <a:bodyPr anchor="t" rtlCol="false" tIns="0" lIns="0" bIns="0" rIns="0">
            <a:spAutoFit/>
          </a:bodyPr>
          <a:lstStyle/>
          <a:p>
            <a:pPr algn="ctr">
              <a:lnSpc>
                <a:spcPts val="6019"/>
              </a:lnSpc>
            </a:pPr>
            <a:r>
              <a:rPr lang="en-US" sz="4299">
                <a:solidFill>
                  <a:srgbClr val="000000"/>
                </a:solidFill>
                <a:latin typeface="Alatsi"/>
                <a:ea typeface="Alatsi"/>
                <a:cs typeface="Alatsi"/>
                <a:sym typeface="Alatsi"/>
              </a:rPr>
              <a:t>ESP32</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10</a:t>
              </a:r>
            </a:p>
          </p:txBody>
        </p:sp>
      </p:grpSp>
      <p:sp>
        <p:nvSpPr>
          <p:cNvPr name="Freeform 14" id="14"/>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2032398"/>
            <a:ext cx="6966220" cy="1768590"/>
          </a:xfrm>
          <a:custGeom>
            <a:avLst/>
            <a:gdLst/>
            <a:ahLst/>
            <a:cxnLst/>
            <a:rect r="r" b="b" t="t" l="l"/>
            <a:pathLst>
              <a:path h="1768590" w="6966220">
                <a:moveTo>
                  <a:pt x="0" y="0"/>
                </a:moveTo>
                <a:lnTo>
                  <a:pt x="6966221" y="0"/>
                </a:lnTo>
                <a:lnTo>
                  <a:pt x="6966221" y="1768590"/>
                </a:lnTo>
                <a:lnTo>
                  <a:pt x="0" y="1768590"/>
                </a:lnTo>
                <a:lnTo>
                  <a:pt x="0" y="0"/>
                </a:lnTo>
                <a:close/>
              </a:path>
            </a:pathLst>
          </a:custGeom>
          <a:blipFill>
            <a:blip r:embed="rId4"/>
            <a:stretch>
              <a:fillRect l="-24038" t="-35026" r="-42290" b="-83629"/>
            </a:stretch>
          </a:blipFill>
        </p:spPr>
      </p:sp>
      <p:sp>
        <p:nvSpPr>
          <p:cNvPr name="Freeform 17" id="17"/>
          <p:cNvSpPr/>
          <p:nvPr/>
        </p:nvSpPr>
        <p:spPr>
          <a:xfrm flipH="false" flipV="false" rot="0">
            <a:off x="9144000" y="2032398"/>
            <a:ext cx="7858183" cy="3077432"/>
          </a:xfrm>
          <a:custGeom>
            <a:avLst/>
            <a:gdLst/>
            <a:ahLst/>
            <a:cxnLst/>
            <a:rect r="r" b="b" t="t" l="l"/>
            <a:pathLst>
              <a:path h="3077432" w="7858183">
                <a:moveTo>
                  <a:pt x="0" y="0"/>
                </a:moveTo>
                <a:lnTo>
                  <a:pt x="7858183" y="0"/>
                </a:lnTo>
                <a:lnTo>
                  <a:pt x="7858183" y="3077432"/>
                </a:lnTo>
                <a:lnTo>
                  <a:pt x="0" y="3077432"/>
                </a:lnTo>
                <a:lnTo>
                  <a:pt x="0" y="0"/>
                </a:lnTo>
                <a:close/>
              </a:path>
            </a:pathLst>
          </a:custGeom>
          <a:blipFill>
            <a:blip r:embed="rId5"/>
            <a:stretch>
              <a:fillRect l="-21540" t="-39956" r="-29629" b="-30499"/>
            </a:stretch>
          </a:blipFill>
        </p:spPr>
      </p:sp>
      <p:pic>
        <p:nvPicPr>
          <p:cNvPr name="Picture 18" id="18"/>
          <p:cNvPicPr>
            <a:picLocks noChangeAspect="true"/>
          </p:cNvPicPr>
          <p:nvPr/>
        </p:nvPicPr>
        <p:blipFill>
          <a:blip r:embed="rId6"/>
          <a:srcRect l="0" t="0" r="0" b="0"/>
          <a:stretch>
            <a:fillRect/>
          </a:stretch>
        </p:blipFill>
        <p:spPr>
          <a:xfrm flipH="false" flipV="false" rot="0">
            <a:off x="10898131" y="8157923"/>
            <a:ext cx="4315203" cy="1100377"/>
          </a:xfrm>
          <a:prstGeom prst="rect">
            <a:avLst/>
          </a:prstGeom>
        </p:spPr>
      </p:pic>
      <p:pic>
        <p:nvPicPr>
          <p:cNvPr name="Picture 19" id="19"/>
          <p:cNvPicPr>
            <a:picLocks noChangeAspect="true"/>
          </p:cNvPicPr>
          <p:nvPr/>
        </p:nvPicPr>
        <p:blipFill>
          <a:blip r:embed="rId7"/>
          <a:srcRect l="0" t="0" r="0" b="0"/>
          <a:stretch>
            <a:fillRect/>
          </a:stretch>
        </p:blipFill>
        <p:spPr>
          <a:xfrm flipH="false" flipV="false" rot="0">
            <a:off x="15213334" y="6419030"/>
            <a:ext cx="2597961" cy="1968859"/>
          </a:xfrm>
          <a:prstGeom prst="rect">
            <a:avLst/>
          </a:prstGeom>
        </p:spPr>
      </p:pic>
      <p:sp>
        <p:nvSpPr>
          <p:cNvPr name="TextBox 20" id="20"/>
          <p:cNvSpPr txBox="true"/>
          <p:nvPr/>
        </p:nvSpPr>
        <p:spPr>
          <a:xfrm rot="0">
            <a:off x="9144000" y="1335418"/>
            <a:ext cx="3911732"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atsi"/>
                <a:ea typeface="Alatsi"/>
                <a:cs typeface="Alatsi"/>
                <a:sym typeface="Alatsi"/>
              </a:rPr>
              <a:t>*Chuẩ</a:t>
            </a:r>
            <a:r>
              <a:rPr lang="en-US" sz="3000">
                <a:solidFill>
                  <a:srgbClr val="000000"/>
                </a:solidFill>
                <a:latin typeface="Alatsi"/>
                <a:ea typeface="Alatsi"/>
                <a:cs typeface="Alatsi"/>
                <a:sym typeface="Alatsi"/>
              </a:rPr>
              <a:t>n bị dữ liệu gửi đii</a:t>
            </a:r>
          </a:p>
        </p:txBody>
      </p:sp>
      <p:sp>
        <p:nvSpPr>
          <p:cNvPr name="TextBox 21" id="21"/>
          <p:cNvSpPr txBox="true"/>
          <p:nvPr/>
        </p:nvSpPr>
        <p:spPr>
          <a:xfrm rot="0">
            <a:off x="9144000" y="5614168"/>
            <a:ext cx="8973730" cy="1552575"/>
          </a:xfrm>
          <a:prstGeom prst="rect">
            <a:avLst/>
          </a:prstGeom>
        </p:spPr>
        <p:txBody>
          <a:bodyPr anchor="t" rtlCol="false" tIns="0" lIns="0" bIns="0" rIns="0">
            <a:spAutoFit/>
          </a:bodyPr>
          <a:lstStyle/>
          <a:p>
            <a:pPr algn="l">
              <a:lnSpc>
                <a:spcPts val="4199"/>
              </a:lnSpc>
              <a:spcBef>
                <a:spcPct val="0"/>
              </a:spcBef>
            </a:pPr>
            <a:r>
              <a:rPr lang="en-US" sz="2999">
                <a:solidFill>
                  <a:srgbClr val="AFCD53"/>
                </a:solidFill>
                <a:latin typeface="Alatsi"/>
                <a:ea typeface="Alatsi"/>
                <a:cs typeface="Alatsi"/>
                <a:sym typeface="Alatsi"/>
              </a:rPr>
              <a:t>apiKey</a:t>
            </a:r>
            <a:r>
              <a:rPr lang="en-US" sz="2999">
                <a:solidFill>
                  <a:srgbClr val="000000"/>
                </a:solidFill>
                <a:latin typeface="Alatsi"/>
                <a:ea typeface="Alatsi"/>
                <a:cs typeface="Alatsi"/>
                <a:sym typeface="Alatsi"/>
              </a:rPr>
              <a:t>: Khóa API của Thingspeak để xác thực thiết bị.</a:t>
            </a:r>
          </a:p>
          <a:p>
            <a:pPr algn="l">
              <a:lnSpc>
                <a:spcPts val="4199"/>
              </a:lnSpc>
              <a:spcBef>
                <a:spcPct val="0"/>
              </a:spcBef>
            </a:pPr>
            <a:r>
              <a:rPr lang="en-US" sz="2999">
                <a:solidFill>
                  <a:srgbClr val="AFCD53"/>
                </a:solidFill>
                <a:latin typeface="Alatsi"/>
                <a:ea typeface="Alatsi"/>
                <a:cs typeface="Alatsi"/>
                <a:sym typeface="Alatsi"/>
              </a:rPr>
              <a:t>field1</a:t>
            </a:r>
            <a:r>
              <a:rPr lang="en-US" sz="2999">
                <a:solidFill>
                  <a:srgbClr val="000000"/>
                </a:solidFill>
                <a:latin typeface="Alatsi"/>
                <a:ea typeface="Alatsi"/>
                <a:cs typeface="Alatsi"/>
                <a:sym typeface="Alatsi"/>
              </a:rPr>
              <a:t>: Gửi giá trị nhiệt độ.</a:t>
            </a:r>
          </a:p>
          <a:p>
            <a:pPr algn="l">
              <a:lnSpc>
                <a:spcPts val="4199"/>
              </a:lnSpc>
              <a:spcBef>
                <a:spcPct val="0"/>
              </a:spcBef>
            </a:pPr>
            <a:r>
              <a:rPr lang="en-US" sz="2999">
                <a:solidFill>
                  <a:srgbClr val="AFCD53"/>
                </a:solidFill>
                <a:latin typeface="Alatsi"/>
                <a:ea typeface="Alatsi"/>
                <a:cs typeface="Alatsi"/>
                <a:sym typeface="Alatsi"/>
              </a:rPr>
              <a:t>field2</a:t>
            </a:r>
            <a:r>
              <a:rPr lang="en-US" sz="2999">
                <a:solidFill>
                  <a:srgbClr val="000000"/>
                </a:solidFill>
                <a:latin typeface="Alatsi"/>
                <a:ea typeface="Alatsi"/>
                <a:cs typeface="Alatsi"/>
                <a:sym typeface="Alatsi"/>
              </a:rPr>
              <a:t>: Gửi giá trị EC.</a:t>
            </a:r>
          </a:p>
        </p:txBody>
      </p:sp>
      <p:sp>
        <p:nvSpPr>
          <p:cNvPr name="TextBox 22" id="22"/>
          <p:cNvSpPr txBox="true"/>
          <p:nvPr/>
        </p:nvSpPr>
        <p:spPr>
          <a:xfrm rot="0">
            <a:off x="1564423" y="1335418"/>
            <a:ext cx="4212034"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atsi"/>
                <a:ea typeface="Alatsi"/>
                <a:cs typeface="Alatsi"/>
                <a:sym typeface="Alatsi"/>
              </a:rPr>
              <a:t>*Đọc</a:t>
            </a:r>
            <a:r>
              <a:rPr lang="en-US" sz="3000">
                <a:solidFill>
                  <a:srgbClr val="000000"/>
                </a:solidFill>
                <a:latin typeface="Alatsi"/>
                <a:ea typeface="Alatsi"/>
                <a:cs typeface="Alatsi"/>
                <a:sym typeface="Alatsi"/>
              </a:rPr>
              <a:t> nhiệt độ và giá trị EC</a:t>
            </a:r>
          </a:p>
        </p:txBody>
      </p:sp>
      <p:sp>
        <p:nvSpPr>
          <p:cNvPr name="TextBox 23" id="23"/>
          <p:cNvSpPr txBox="true"/>
          <p:nvPr/>
        </p:nvSpPr>
        <p:spPr>
          <a:xfrm rot="0">
            <a:off x="1564423" y="3924813"/>
            <a:ext cx="7014538" cy="5743575"/>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AFCD53"/>
                </a:solidFill>
                <a:latin typeface="Alatsi"/>
                <a:ea typeface="Alatsi"/>
                <a:cs typeface="Alatsi"/>
                <a:sym typeface="Alatsi"/>
              </a:rPr>
              <a:t>analogRead(34) </a:t>
            </a:r>
            <a:r>
              <a:rPr lang="en-US" sz="2999">
                <a:solidFill>
                  <a:srgbClr val="000000"/>
                </a:solidFill>
                <a:latin typeface="Alatsi"/>
                <a:ea typeface="Alatsi"/>
                <a:cs typeface="Alatsi"/>
                <a:sym typeface="Alatsi"/>
              </a:rPr>
              <a:t>đọc giá trị điện áp từ cảm biến EC trên chân GPIO34.</a:t>
            </a:r>
          </a:p>
          <a:p>
            <a:pPr algn="l" marL="647697" indent="-323848" lvl="1">
              <a:lnSpc>
                <a:spcPts val="4199"/>
              </a:lnSpc>
              <a:buFont typeface="Arial"/>
              <a:buChar char="•"/>
            </a:pPr>
            <a:r>
              <a:rPr lang="en-US" sz="2999">
                <a:solidFill>
                  <a:srgbClr val="AFCD53"/>
                </a:solidFill>
                <a:latin typeface="Alatsi"/>
                <a:ea typeface="Alatsi"/>
                <a:cs typeface="Alatsi"/>
                <a:sym typeface="Alatsi"/>
              </a:rPr>
              <a:t>sensors.requestTemperatures()</a:t>
            </a:r>
            <a:r>
              <a:rPr lang="en-US" sz="2999">
                <a:solidFill>
                  <a:srgbClr val="000000"/>
                </a:solidFill>
                <a:latin typeface="Alatsi"/>
                <a:ea typeface="Alatsi"/>
                <a:cs typeface="Alatsi"/>
                <a:sym typeface="Alatsi"/>
              </a:rPr>
              <a:t> yêu cầu cảm biến đo nhiệt độ.</a:t>
            </a:r>
          </a:p>
          <a:p>
            <a:pPr algn="l" marL="647697" indent="-323848" lvl="1">
              <a:lnSpc>
                <a:spcPts val="4199"/>
              </a:lnSpc>
              <a:buFont typeface="Arial"/>
              <a:buChar char="•"/>
            </a:pPr>
            <a:r>
              <a:rPr lang="en-US" sz="2999">
                <a:solidFill>
                  <a:srgbClr val="AFCD53"/>
                </a:solidFill>
                <a:latin typeface="Alatsi"/>
                <a:ea typeface="Alatsi"/>
                <a:cs typeface="Alatsi"/>
                <a:sym typeface="Alatsi"/>
              </a:rPr>
              <a:t>sensors.getTempCByIndex(0)</a:t>
            </a:r>
            <a:r>
              <a:rPr lang="en-US" sz="2999">
                <a:solidFill>
                  <a:srgbClr val="000000"/>
                </a:solidFill>
                <a:latin typeface="Alatsi"/>
                <a:ea typeface="Alatsi"/>
                <a:cs typeface="Alatsi"/>
                <a:sym typeface="Alatsi"/>
              </a:rPr>
              <a:t> lấy giá trị nhiệt độ từ cảm biến DS18B20 theo đơn vị °C.</a:t>
            </a:r>
          </a:p>
          <a:p>
            <a:pPr algn="l" marL="647697" indent="-323848" lvl="1">
              <a:lnSpc>
                <a:spcPts val="4199"/>
              </a:lnSpc>
              <a:buFont typeface="Arial"/>
              <a:buChar char="•"/>
            </a:pPr>
            <a:r>
              <a:rPr lang="en-US" sz="2999">
                <a:solidFill>
                  <a:srgbClr val="AFCD53"/>
                </a:solidFill>
                <a:latin typeface="Alatsi"/>
                <a:ea typeface="Alatsi"/>
                <a:cs typeface="Alatsi"/>
                <a:sym typeface="Alatsi"/>
              </a:rPr>
              <a:t>ec.readEC(voltage, temperature)</a:t>
            </a:r>
            <a:r>
              <a:rPr lang="en-US" sz="2999">
                <a:solidFill>
                  <a:srgbClr val="000000"/>
                </a:solidFill>
                <a:latin typeface="Alatsi"/>
                <a:ea typeface="Alatsi"/>
                <a:cs typeface="Alatsi"/>
                <a:sym typeface="Alatsi"/>
              </a:rPr>
              <a:t> chuyển đổi điện áp thành giá trị độ dẫn điện (EC), biểu thị chất lượng nước.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74860"/>
            <a:ext cx="14294732" cy="1740167"/>
          </a:xfrm>
          <a:prstGeom prst="rect">
            <a:avLst/>
          </a:prstGeom>
        </p:spPr>
        <p:txBody>
          <a:bodyPr anchor="t" rtlCol="false" tIns="0" lIns="0" bIns="0" rIns="0">
            <a:spAutoFit/>
          </a:bodyPr>
          <a:lstStyle/>
          <a:p>
            <a:pPr algn="ctr">
              <a:lnSpc>
                <a:spcPts val="6985"/>
              </a:lnSpc>
            </a:pPr>
            <a:r>
              <a:rPr lang="en-US" sz="4989">
                <a:solidFill>
                  <a:srgbClr val="000000"/>
                </a:solidFill>
                <a:latin typeface="Alatsi"/>
                <a:ea typeface="Alatsi"/>
                <a:cs typeface="Alatsi"/>
                <a:sym typeface="Alatsi"/>
              </a:rPr>
              <a:t>2.3 ESP32 XỬ </a:t>
            </a:r>
            <a:r>
              <a:rPr lang="en-US" sz="4989">
                <a:solidFill>
                  <a:srgbClr val="000000"/>
                </a:solidFill>
                <a:latin typeface="Alatsi"/>
                <a:ea typeface="Alatsi"/>
                <a:cs typeface="Alatsi"/>
                <a:sym typeface="Alatsi"/>
              </a:rPr>
              <a:t>LÝ VÀ GỬI DỮ LIỆU LÊN THINGSPEAK</a:t>
            </a:r>
          </a:p>
          <a:p>
            <a:pPr algn="ctr">
              <a:lnSpc>
                <a:spcPts val="6985"/>
              </a:lnSpc>
            </a:pPr>
          </a:p>
        </p:txBody>
      </p:sp>
      <p:sp>
        <p:nvSpPr>
          <p:cNvPr name="TextBox 6" id="6"/>
          <p:cNvSpPr txBox="true"/>
          <p:nvPr/>
        </p:nvSpPr>
        <p:spPr>
          <a:xfrm rot="-5400000">
            <a:off x="-2398066" y="4774246"/>
            <a:ext cx="6882108" cy="738506"/>
          </a:xfrm>
          <a:prstGeom prst="rect">
            <a:avLst/>
          </a:prstGeom>
        </p:spPr>
        <p:txBody>
          <a:bodyPr anchor="t" rtlCol="false" tIns="0" lIns="0" bIns="0" rIns="0">
            <a:spAutoFit/>
          </a:bodyPr>
          <a:lstStyle/>
          <a:p>
            <a:pPr algn="ctr">
              <a:lnSpc>
                <a:spcPts val="6019"/>
              </a:lnSpc>
            </a:pPr>
            <a:r>
              <a:rPr lang="en-US" sz="4299">
                <a:solidFill>
                  <a:srgbClr val="000000"/>
                </a:solidFill>
                <a:latin typeface="Alatsi"/>
                <a:ea typeface="Alatsi"/>
                <a:cs typeface="Alatsi"/>
                <a:sym typeface="Alatsi"/>
              </a:rPr>
              <a:t>ESP32</a:t>
            </a:r>
          </a:p>
        </p:txBody>
      </p:sp>
      <p:sp>
        <p:nvSpPr>
          <p:cNvPr name="AutoShape 7" id="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8" id="8"/>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9" id="9"/>
          <p:cNvGrpSpPr/>
          <p:nvPr/>
        </p:nvGrpSpPr>
        <p:grpSpPr>
          <a:xfrm rot="0">
            <a:off x="1585915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11</a:t>
              </a:r>
            </a:p>
          </p:txBody>
        </p:sp>
      </p:grpSp>
      <p:sp>
        <p:nvSpPr>
          <p:cNvPr name="Freeform 14" id="14"/>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564423" y="2426178"/>
            <a:ext cx="8400973" cy="4338910"/>
          </a:xfrm>
          <a:custGeom>
            <a:avLst/>
            <a:gdLst/>
            <a:ahLst/>
            <a:cxnLst/>
            <a:rect r="r" b="b" t="t" l="l"/>
            <a:pathLst>
              <a:path h="4338910" w="8400973">
                <a:moveTo>
                  <a:pt x="0" y="0"/>
                </a:moveTo>
                <a:lnTo>
                  <a:pt x="8400973" y="0"/>
                </a:lnTo>
                <a:lnTo>
                  <a:pt x="8400973" y="4338910"/>
                </a:lnTo>
                <a:lnTo>
                  <a:pt x="0" y="4338910"/>
                </a:lnTo>
                <a:lnTo>
                  <a:pt x="0" y="0"/>
                </a:lnTo>
                <a:close/>
              </a:path>
            </a:pathLst>
          </a:custGeom>
          <a:blipFill>
            <a:blip r:embed="rId4"/>
            <a:stretch>
              <a:fillRect l="-10810" t="-10816" r="-22834" b="-27071"/>
            </a:stretch>
          </a:blipFill>
        </p:spPr>
      </p:sp>
      <p:sp>
        <p:nvSpPr>
          <p:cNvPr name="Freeform 17" id="17"/>
          <p:cNvSpPr/>
          <p:nvPr/>
        </p:nvSpPr>
        <p:spPr>
          <a:xfrm flipH="false" flipV="false" rot="0">
            <a:off x="1564423" y="8118121"/>
            <a:ext cx="5231469" cy="932866"/>
          </a:xfrm>
          <a:custGeom>
            <a:avLst/>
            <a:gdLst/>
            <a:ahLst/>
            <a:cxnLst/>
            <a:rect r="r" b="b" t="t" l="l"/>
            <a:pathLst>
              <a:path h="932866" w="5231469">
                <a:moveTo>
                  <a:pt x="0" y="0"/>
                </a:moveTo>
                <a:lnTo>
                  <a:pt x="5231470" y="0"/>
                </a:lnTo>
                <a:lnTo>
                  <a:pt x="5231470" y="932866"/>
                </a:lnTo>
                <a:lnTo>
                  <a:pt x="0" y="932866"/>
                </a:lnTo>
                <a:lnTo>
                  <a:pt x="0" y="0"/>
                </a:lnTo>
                <a:close/>
              </a:path>
            </a:pathLst>
          </a:custGeom>
          <a:blipFill>
            <a:blip r:embed="rId5"/>
            <a:stretch>
              <a:fillRect l="-28529" t="-161535" r="-79402" b="-182485"/>
            </a:stretch>
          </a:blipFill>
        </p:spPr>
      </p:sp>
      <p:sp>
        <p:nvSpPr>
          <p:cNvPr name="Freeform 18" id="18"/>
          <p:cNvSpPr/>
          <p:nvPr/>
        </p:nvSpPr>
        <p:spPr>
          <a:xfrm flipH="false" flipV="false" rot="0">
            <a:off x="8094972" y="6974638"/>
            <a:ext cx="2022824" cy="2387453"/>
          </a:xfrm>
          <a:custGeom>
            <a:avLst/>
            <a:gdLst/>
            <a:ahLst/>
            <a:cxnLst/>
            <a:rect r="r" b="b" t="t" l="l"/>
            <a:pathLst>
              <a:path h="2387453" w="2022824">
                <a:moveTo>
                  <a:pt x="0" y="0"/>
                </a:moveTo>
                <a:lnTo>
                  <a:pt x="2022824" y="0"/>
                </a:lnTo>
                <a:lnTo>
                  <a:pt x="2022824" y="2387454"/>
                </a:lnTo>
                <a:lnTo>
                  <a:pt x="0" y="2387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9" id="19"/>
          <p:cNvPicPr>
            <a:picLocks noChangeAspect="true"/>
          </p:cNvPicPr>
          <p:nvPr/>
        </p:nvPicPr>
        <p:blipFill>
          <a:blip r:embed="rId8"/>
          <a:srcRect l="0" t="0" r="0" b="0"/>
          <a:stretch>
            <a:fillRect/>
          </a:stretch>
        </p:blipFill>
        <p:spPr>
          <a:xfrm flipH="false" flipV="false" rot="0">
            <a:off x="5813764" y="7349603"/>
            <a:ext cx="983406" cy="358943"/>
          </a:xfrm>
          <a:prstGeom prst="rect">
            <a:avLst/>
          </a:prstGeom>
        </p:spPr>
      </p:pic>
      <p:sp>
        <p:nvSpPr>
          <p:cNvPr name="Freeform 20" id="20"/>
          <p:cNvSpPr/>
          <p:nvPr/>
        </p:nvSpPr>
        <p:spPr>
          <a:xfrm flipH="false" flipV="false" rot="0">
            <a:off x="15003379" y="7349603"/>
            <a:ext cx="2255921" cy="2937397"/>
          </a:xfrm>
          <a:custGeom>
            <a:avLst/>
            <a:gdLst/>
            <a:ahLst/>
            <a:cxnLst/>
            <a:rect r="r" b="b" t="t" l="l"/>
            <a:pathLst>
              <a:path h="2937397" w="2255921">
                <a:moveTo>
                  <a:pt x="0" y="0"/>
                </a:moveTo>
                <a:lnTo>
                  <a:pt x="2255921" y="0"/>
                </a:lnTo>
                <a:lnTo>
                  <a:pt x="2255921" y="2937397"/>
                </a:lnTo>
                <a:lnTo>
                  <a:pt x="0" y="29373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1564423" y="1616075"/>
            <a:ext cx="5978393"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atsi"/>
                <a:ea typeface="Alatsi"/>
                <a:cs typeface="Alatsi"/>
                <a:sym typeface="Alatsi"/>
              </a:rPr>
              <a:t>*Thiết lập kết nối HTTP và gửi dữ liệu</a:t>
            </a:r>
          </a:p>
        </p:txBody>
      </p:sp>
      <p:sp>
        <p:nvSpPr>
          <p:cNvPr name="TextBox 22" id="22"/>
          <p:cNvSpPr txBox="true"/>
          <p:nvPr/>
        </p:nvSpPr>
        <p:spPr>
          <a:xfrm rot="0">
            <a:off x="1564423" y="7232291"/>
            <a:ext cx="4096941"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Alatsi"/>
                <a:ea typeface="Alatsi"/>
                <a:cs typeface="Alatsi"/>
                <a:sym typeface="Alatsi"/>
              </a:rPr>
              <a:t>*Cập nhật dữ liệu định kỳ</a:t>
            </a:r>
          </a:p>
        </p:txBody>
      </p:sp>
      <p:sp>
        <p:nvSpPr>
          <p:cNvPr name="TextBox 23" id="23"/>
          <p:cNvSpPr txBox="true"/>
          <p:nvPr/>
        </p:nvSpPr>
        <p:spPr>
          <a:xfrm rot="0">
            <a:off x="10117796" y="2481083"/>
            <a:ext cx="8141742" cy="4171950"/>
          </a:xfrm>
          <a:prstGeom prst="rect">
            <a:avLst/>
          </a:prstGeom>
        </p:spPr>
        <p:txBody>
          <a:bodyPr anchor="t" rtlCol="false" tIns="0" lIns="0" bIns="0" rIns="0">
            <a:spAutoFit/>
          </a:bodyPr>
          <a:lstStyle/>
          <a:p>
            <a:pPr algn="l">
              <a:lnSpc>
                <a:spcPts val="4199"/>
              </a:lnSpc>
              <a:spcBef>
                <a:spcPct val="0"/>
              </a:spcBef>
            </a:pPr>
            <a:r>
              <a:rPr lang="en-US" sz="2999">
                <a:solidFill>
                  <a:srgbClr val="AFCD53"/>
                </a:solidFill>
                <a:latin typeface="Alatsi"/>
                <a:ea typeface="Alatsi"/>
                <a:cs typeface="Alatsi"/>
                <a:sym typeface="Alatsi"/>
              </a:rPr>
              <a:t>cl</a:t>
            </a:r>
            <a:r>
              <a:rPr lang="en-US" sz="2999">
                <a:solidFill>
                  <a:srgbClr val="AFCD53"/>
                </a:solidFill>
                <a:latin typeface="Alatsi"/>
                <a:ea typeface="Alatsi"/>
                <a:cs typeface="Alatsi"/>
                <a:sym typeface="Alatsi"/>
              </a:rPr>
              <a:t>ient.connect(server, 80)</a:t>
            </a:r>
            <a:r>
              <a:rPr lang="en-US" sz="2999">
                <a:solidFill>
                  <a:srgbClr val="000000"/>
                </a:solidFill>
                <a:latin typeface="Alatsi"/>
                <a:ea typeface="Alatsi"/>
                <a:cs typeface="Alatsi"/>
                <a:sym typeface="Alatsi"/>
              </a:rPr>
              <a:t>: Kết nối đến Thingspeak qua cổng HTTP (80).</a:t>
            </a:r>
          </a:p>
          <a:p>
            <a:pPr algn="l">
              <a:lnSpc>
                <a:spcPts val="4199"/>
              </a:lnSpc>
              <a:spcBef>
                <a:spcPct val="0"/>
              </a:spcBef>
            </a:pPr>
            <a:r>
              <a:rPr lang="en-US" sz="2999">
                <a:solidFill>
                  <a:srgbClr val="AFCD53"/>
                </a:solidFill>
                <a:latin typeface="Alatsi"/>
                <a:ea typeface="Alatsi"/>
                <a:cs typeface="Alatsi"/>
                <a:sym typeface="Alatsi"/>
              </a:rPr>
              <a:t>POST /update HTTP/1.1</a:t>
            </a:r>
            <a:r>
              <a:rPr lang="en-US" sz="2999">
                <a:solidFill>
                  <a:srgbClr val="000000"/>
                </a:solidFill>
                <a:latin typeface="Alatsi"/>
                <a:ea typeface="Alatsi"/>
                <a:cs typeface="Alatsi"/>
                <a:sym typeface="Alatsi"/>
              </a:rPr>
              <a:t>: Gửi dữ liệu qua phương thức POST.</a:t>
            </a:r>
          </a:p>
          <a:p>
            <a:pPr algn="l">
              <a:lnSpc>
                <a:spcPts val="4199"/>
              </a:lnSpc>
              <a:spcBef>
                <a:spcPct val="0"/>
              </a:spcBef>
            </a:pPr>
            <a:r>
              <a:rPr lang="en-US" sz="2999">
                <a:solidFill>
                  <a:srgbClr val="AFCD53"/>
                </a:solidFill>
                <a:latin typeface="Alatsi"/>
                <a:ea typeface="Alatsi"/>
                <a:cs typeface="Alatsi"/>
                <a:sym typeface="Alatsi"/>
              </a:rPr>
              <a:t>X-THINGSPEAKAPIKEY</a:t>
            </a:r>
            <a:r>
              <a:rPr lang="en-US" sz="2999">
                <a:solidFill>
                  <a:srgbClr val="000000"/>
                </a:solidFill>
                <a:latin typeface="Alatsi"/>
                <a:ea typeface="Alatsi"/>
                <a:cs typeface="Alatsi"/>
                <a:sym typeface="Alatsi"/>
              </a:rPr>
              <a:t>: Xác thực thiết bị với Thingspeak.</a:t>
            </a:r>
          </a:p>
          <a:p>
            <a:pPr algn="l">
              <a:lnSpc>
                <a:spcPts val="4199"/>
              </a:lnSpc>
              <a:spcBef>
                <a:spcPct val="0"/>
              </a:spcBef>
            </a:pPr>
            <a:r>
              <a:rPr lang="en-US" sz="2999">
                <a:solidFill>
                  <a:srgbClr val="AFCD53"/>
                </a:solidFill>
                <a:latin typeface="Alatsi"/>
                <a:ea typeface="Alatsi"/>
                <a:cs typeface="Alatsi"/>
                <a:sym typeface="Alatsi"/>
              </a:rPr>
              <a:t>Content-Length</a:t>
            </a:r>
            <a:r>
              <a:rPr lang="en-US" sz="2999">
                <a:solidFill>
                  <a:srgbClr val="000000"/>
                </a:solidFill>
                <a:latin typeface="Alatsi"/>
                <a:ea typeface="Alatsi"/>
                <a:cs typeface="Alatsi"/>
                <a:sym typeface="Alatsi"/>
              </a:rPr>
              <a:t>: Xác định độ dài dữ liệu gửi đi.</a:t>
            </a:r>
          </a:p>
          <a:p>
            <a:pPr algn="l">
              <a:lnSpc>
                <a:spcPts val="4199"/>
              </a:lnSpc>
              <a:spcBef>
                <a:spcPct val="0"/>
              </a:spcBef>
            </a:pPr>
            <a:r>
              <a:rPr lang="en-US" sz="2999">
                <a:solidFill>
                  <a:srgbClr val="AFCD53"/>
                </a:solidFill>
                <a:latin typeface="Alatsi"/>
                <a:ea typeface="Alatsi"/>
                <a:cs typeface="Alatsi"/>
                <a:sym typeface="Alatsi"/>
              </a:rPr>
              <a:t>client.stop()</a:t>
            </a:r>
            <a:r>
              <a:rPr lang="en-US" sz="2999">
                <a:solidFill>
                  <a:srgbClr val="000000"/>
                </a:solidFill>
                <a:latin typeface="Alatsi"/>
                <a:ea typeface="Alatsi"/>
                <a:cs typeface="Alatsi"/>
                <a:sym typeface="Alatsi"/>
              </a:rPr>
              <a:t>: Ngắt kết nối sau khi gửi dữ liệu.</a:t>
            </a:r>
          </a:p>
        </p:txBody>
      </p:sp>
      <p:sp>
        <p:nvSpPr>
          <p:cNvPr name="TextBox 24" id="24"/>
          <p:cNvSpPr txBox="true"/>
          <p:nvPr/>
        </p:nvSpPr>
        <p:spPr>
          <a:xfrm rot="0">
            <a:off x="1564423" y="9403412"/>
            <a:ext cx="10825254" cy="504825"/>
          </a:xfrm>
          <a:prstGeom prst="rect">
            <a:avLst/>
          </a:prstGeom>
        </p:spPr>
        <p:txBody>
          <a:bodyPr anchor="t" rtlCol="false" tIns="0" lIns="0" bIns="0" rIns="0">
            <a:spAutoFit/>
          </a:bodyPr>
          <a:lstStyle/>
          <a:p>
            <a:pPr algn="l">
              <a:lnSpc>
                <a:spcPts val="4199"/>
              </a:lnSpc>
              <a:spcBef>
                <a:spcPct val="0"/>
              </a:spcBef>
            </a:pPr>
            <a:r>
              <a:rPr lang="en-US" sz="2999">
                <a:solidFill>
                  <a:srgbClr val="000000"/>
                </a:solidFill>
                <a:latin typeface="Alatsi"/>
                <a:ea typeface="Alatsi"/>
                <a:cs typeface="Alatsi"/>
                <a:sym typeface="Alatsi"/>
              </a:rPr>
              <a:t>E</a:t>
            </a:r>
            <a:r>
              <a:rPr lang="en-US" sz="2999">
                <a:solidFill>
                  <a:srgbClr val="000000"/>
                </a:solidFill>
                <a:latin typeface="Alatsi"/>
                <a:ea typeface="Alatsi"/>
                <a:cs typeface="Alatsi"/>
                <a:sym typeface="Alatsi"/>
              </a:rPr>
              <a:t>SP32 gửi dữ liệu lên Thingspeak mỗi 5 giây để theo dõi liên tục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806854" y="1253411"/>
            <a:ext cx="6050139" cy="370358"/>
          </a:xfrm>
          <a:custGeom>
            <a:avLst/>
            <a:gdLst/>
            <a:ahLst/>
            <a:cxnLst/>
            <a:rect r="r" b="b" t="t" l="l"/>
            <a:pathLst>
              <a:path h="370358" w="6050139">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901667" y="3415099"/>
            <a:ext cx="9712485" cy="1728401"/>
          </a:xfrm>
          <a:custGeom>
            <a:avLst/>
            <a:gdLst/>
            <a:ahLst/>
            <a:cxnLst/>
            <a:rect r="r" b="b" t="t" l="l"/>
            <a:pathLst>
              <a:path h="1728401" w="9712485">
                <a:moveTo>
                  <a:pt x="0" y="0"/>
                </a:moveTo>
                <a:lnTo>
                  <a:pt x="9712485" y="0"/>
                </a:lnTo>
                <a:lnTo>
                  <a:pt x="9712485" y="1728401"/>
                </a:lnTo>
                <a:lnTo>
                  <a:pt x="0" y="1728401"/>
                </a:lnTo>
                <a:lnTo>
                  <a:pt x="0" y="0"/>
                </a:lnTo>
                <a:close/>
              </a:path>
            </a:pathLst>
          </a:custGeom>
          <a:blipFill>
            <a:blip r:embed="rId10"/>
            <a:stretch>
              <a:fillRect l="-19951" t="-197244" r="-86608" b="-187281"/>
            </a:stretch>
          </a:blipFill>
        </p:spPr>
      </p:sp>
      <p:grpSp>
        <p:nvGrpSpPr>
          <p:cNvPr name="Group 10" id="10"/>
          <p:cNvGrpSpPr/>
          <p:nvPr/>
        </p:nvGrpSpPr>
        <p:grpSpPr>
          <a:xfrm rot="0">
            <a:off x="17029645" y="0"/>
            <a:ext cx="1562612" cy="1673225"/>
            <a:chOff x="0" y="0"/>
            <a:chExt cx="2083482" cy="2230967"/>
          </a:xfrm>
        </p:grpSpPr>
        <p:grpSp>
          <p:nvGrpSpPr>
            <p:cNvPr name="Group 11" id="11"/>
            <p:cNvGrpSpPr/>
            <p:nvPr/>
          </p:nvGrpSpPr>
          <p:grpSpPr>
            <a:xfrm rot="0">
              <a:off x="75599" y="0"/>
              <a:ext cx="1932284" cy="2230967"/>
              <a:chOff x="0" y="0"/>
              <a:chExt cx="703982" cy="812800"/>
            </a:xfrm>
          </p:grpSpPr>
          <p:sp>
            <p:nvSpPr>
              <p:cNvPr name="Freeform 12" id="1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DAB7A0"/>
              </a:solidFill>
            </p:spPr>
          </p:sp>
          <p:sp>
            <p:nvSpPr>
              <p:cNvPr name="TextBox 13" id="1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12</a:t>
              </a:r>
            </a:p>
          </p:txBody>
        </p:sp>
      </p:grpSp>
      <p:sp>
        <p:nvSpPr>
          <p:cNvPr name="Freeform 15" id="15"/>
          <p:cNvSpPr/>
          <p:nvPr/>
        </p:nvSpPr>
        <p:spPr>
          <a:xfrm flipH="false" flipV="false" rot="0">
            <a:off x="3119650" y="6481466"/>
            <a:ext cx="12909400" cy="3321236"/>
          </a:xfrm>
          <a:custGeom>
            <a:avLst/>
            <a:gdLst/>
            <a:ahLst/>
            <a:cxnLst/>
            <a:rect r="r" b="b" t="t" l="l"/>
            <a:pathLst>
              <a:path h="3321236" w="12909400">
                <a:moveTo>
                  <a:pt x="0" y="0"/>
                </a:moveTo>
                <a:lnTo>
                  <a:pt x="12909399" y="0"/>
                </a:lnTo>
                <a:lnTo>
                  <a:pt x="12909399" y="3321236"/>
                </a:lnTo>
                <a:lnTo>
                  <a:pt x="0" y="3321236"/>
                </a:lnTo>
                <a:lnTo>
                  <a:pt x="0" y="0"/>
                </a:lnTo>
                <a:close/>
              </a:path>
            </a:pathLst>
          </a:custGeom>
          <a:blipFill>
            <a:blip r:embed="rId11"/>
            <a:stretch>
              <a:fillRect l="-21517" t="-75240" r="-16248" b="-31591"/>
            </a:stretch>
          </a:blipFill>
        </p:spPr>
      </p:sp>
      <p:sp>
        <p:nvSpPr>
          <p:cNvPr name="TextBox 16" id="16"/>
          <p:cNvSpPr txBox="true"/>
          <p:nvPr/>
        </p:nvSpPr>
        <p:spPr>
          <a:xfrm rot="0">
            <a:off x="1403557" y="142161"/>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17" id="17"/>
          <p:cNvSpPr txBox="true"/>
          <p:nvPr/>
        </p:nvSpPr>
        <p:spPr>
          <a:xfrm rot="0">
            <a:off x="818896" y="2050415"/>
            <a:ext cx="16026054" cy="15811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Alatsi"/>
                <a:ea typeface="Alatsi"/>
                <a:cs typeface="Alatsi"/>
                <a:sym typeface="Alatsi"/>
              </a:rPr>
              <a:t>Trong MQTT (Message Queuing Telemetry Transport), dữ liệu được trao đổi giữa các thiết bị thông qua các topic (chủ đề). Các thiết bị có thể gửi dữ liệu (publish) hoặc nhận dữ liệu (subscribe) từ một topic nhất định.</a:t>
            </a:r>
          </a:p>
        </p:txBody>
      </p:sp>
      <p:sp>
        <p:nvSpPr>
          <p:cNvPr name="TextBox 18" id="18"/>
          <p:cNvSpPr txBox="true"/>
          <p:nvPr/>
        </p:nvSpPr>
        <p:spPr>
          <a:xfrm rot="0">
            <a:off x="818896" y="5262266"/>
            <a:ext cx="14378200" cy="1047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AFCD53"/>
                </a:solidFill>
                <a:latin typeface="Alatsi"/>
                <a:ea typeface="Alatsi"/>
                <a:cs typeface="Alatsi"/>
                <a:sym typeface="Alatsi"/>
              </a:rPr>
              <a:t>mqttTopicPub = "esp32/pub" </a:t>
            </a:r>
            <a:r>
              <a:rPr lang="en-US" sz="3000">
                <a:solidFill>
                  <a:srgbClr val="000000"/>
                </a:solidFill>
                <a:latin typeface="Alatsi"/>
                <a:ea typeface="Alatsi"/>
                <a:cs typeface="Alatsi"/>
                <a:sym typeface="Alatsi"/>
              </a:rPr>
              <a:t>Đây là topic mà ESP32 gửi dữ liệu lên AWS IoT Core.</a:t>
            </a:r>
          </a:p>
          <a:p>
            <a:pPr algn="l" marL="647700" indent="-323850" lvl="1">
              <a:lnSpc>
                <a:spcPts val="4200"/>
              </a:lnSpc>
              <a:buFont typeface="Arial"/>
              <a:buChar char="•"/>
            </a:pPr>
            <a:r>
              <a:rPr lang="en-US" sz="3000">
                <a:solidFill>
                  <a:srgbClr val="AFCD53"/>
                </a:solidFill>
                <a:latin typeface="Alatsi"/>
                <a:ea typeface="Alatsi"/>
                <a:cs typeface="Alatsi"/>
                <a:sym typeface="Alatsi"/>
              </a:rPr>
              <a:t>mqttTopicSub = "esp32/sub" </a:t>
            </a:r>
            <a:r>
              <a:rPr lang="en-US" sz="3000">
                <a:solidFill>
                  <a:srgbClr val="000000"/>
                </a:solidFill>
                <a:latin typeface="Alatsi"/>
                <a:ea typeface="Alatsi"/>
                <a:cs typeface="Alatsi"/>
                <a:sym typeface="Alatsi"/>
              </a:rPr>
              <a:t>Đây là topic mà ESP32 đăng ký để nhận dữ liệu từ AWS.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806854" y="1253411"/>
            <a:ext cx="6050139" cy="370358"/>
          </a:xfrm>
          <a:custGeom>
            <a:avLst/>
            <a:gdLst/>
            <a:ahLst/>
            <a:cxnLst/>
            <a:rect r="r" b="b" t="t" l="l"/>
            <a:pathLst>
              <a:path h="370358" w="6050139">
                <a:moveTo>
                  <a:pt x="0" y="0"/>
                </a:moveTo>
                <a:lnTo>
                  <a:pt x="6050139" y="0"/>
                </a:lnTo>
                <a:lnTo>
                  <a:pt x="6050139" y="370357"/>
                </a:lnTo>
                <a:lnTo>
                  <a:pt x="0" y="3703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7029645"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DAB7A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13</a:t>
              </a:r>
            </a:p>
          </p:txBody>
        </p:sp>
      </p:grpSp>
      <p:sp>
        <p:nvSpPr>
          <p:cNvPr name="Freeform 14" id="14"/>
          <p:cNvSpPr/>
          <p:nvPr/>
        </p:nvSpPr>
        <p:spPr>
          <a:xfrm flipH="false" flipV="false" rot="0">
            <a:off x="1477163" y="2883442"/>
            <a:ext cx="11886786" cy="1496247"/>
          </a:xfrm>
          <a:custGeom>
            <a:avLst/>
            <a:gdLst/>
            <a:ahLst/>
            <a:cxnLst/>
            <a:rect r="r" b="b" t="t" l="l"/>
            <a:pathLst>
              <a:path h="1496247" w="11886786">
                <a:moveTo>
                  <a:pt x="0" y="0"/>
                </a:moveTo>
                <a:lnTo>
                  <a:pt x="11886787" y="0"/>
                </a:lnTo>
                <a:lnTo>
                  <a:pt x="11886787" y="1496247"/>
                </a:lnTo>
                <a:lnTo>
                  <a:pt x="0" y="1496247"/>
                </a:lnTo>
                <a:lnTo>
                  <a:pt x="0" y="0"/>
                </a:lnTo>
                <a:close/>
              </a:path>
            </a:pathLst>
          </a:custGeom>
          <a:blipFill>
            <a:blip r:embed="rId10"/>
            <a:stretch>
              <a:fillRect l="-15456" t="-135108" r="-31189" b="-158151"/>
            </a:stretch>
          </a:blipFill>
        </p:spPr>
      </p:sp>
      <p:sp>
        <p:nvSpPr>
          <p:cNvPr name="Freeform 15" id="15"/>
          <p:cNvSpPr/>
          <p:nvPr/>
        </p:nvSpPr>
        <p:spPr>
          <a:xfrm flipH="false" flipV="false" rot="0">
            <a:off x="1477163" y="6594599"/>
            <a:ext cx="12223143" cy="2324755"/>
          </a:xfrm>
          <a:custGeom>
            <a:avLst/>
            <a:gdLst/>
            <a:ahLst/>
            <a:cxnLst/>
            <a:rect r="r" b="b" t="t" l="l"/>
            <a:pathLst>
              <a:path h="2324755" w="12223143">
                <a:moveTo>
                  <a:pt x="0" y="0"/>
                </a:moveTo>
                <a:lnTo>
                  <a:pt x="12223143" y="0"/>
                </a:lnTo>
                <a:lnTo>
                  <a:pt x="12223143" y="2324755"/>
                </a:lnTo>
                <a:lnTo>
                  <a:pt x="0" y="2324755"/>
                </a:lnTo>
                <a:lnTo>
                  <a:pt x="0" y="0"/>
                </a:lnTo>
                <a:close/>
              </a:path>
            </a:pathLst>
          </a:custGeom>
          <a:blipFill>
            <a:blip r:embed="rId11"/>
            <a:stretch>
              <a:fillRect l="-10288" t="-49953" r="-20218" b="-57616"/>
            </a:stretch>
          </a:blipFill>
        </p:spPr>
      </p:sp>
      <p:sp>
        <p:nvSpPr>
          <p:cNvPr name="Freeform 16" id="16"/>
          <p:cNvSpPr/>
          <p:nvPr/>
        </p:nvSpPr>
        <p:spPr>
          <a:xfrm flipH="false" flipV="false" rot="1859946">
            <a:off x="14309026" y="6752178"/>
            <a:ext cx="1420904" cy="1939801"/>
          </a:xfrm>
          <a:custGeom>
            <a:avLst/>
            <a:gdLst/>
            <a:ahLst/>
            <a:cxnLst/>
            <a:rect r="r" b="b" t="t" l="l"/>
            <a:pathLst>
              <a:path h="1939801" w="1420904">
                <a:moveTo>
                  <a:pt x="0" y="0"/>
                </a:moveTo>
                <a:lnTo>
                  <a:pt x="1420904" y="0"/>
                </a:lnTo>
                <a:lnTo>
                  <a:pt x="1420904" y="1939802"/>
                </a:lnTo>
                <a:lnTo>
                  <a:pt x="0" y="1939802"/>
                </a:lnTo>
                <a:lnTo>
                  <a:pt x="0" y="0"/>
                </a:lnTo>
                <a:close/>
              </a:path>
            </a:pathLst>
          </a:custGeom>
          <a:blipFill>
            <a:blip r:embed="rId12"/>
            <a:stretch>
              <a:fillRect l="0" t="0" r="0" b="0"/>
            </a:stretch>
          </a:blipFill>
        </p:spPr>
      </p:sp>
      <p:sp>
        <p:nvSpPr>
          <p:cNvPr name="Freeform 17" id="17"/>
          <p:cNvSpPr/>
          <p:nvPr/>
        </p:nvSpPr>
        <p:spPr>
          <a:xfrm flipH="false" flipV="false" rot="-9849006">
            <a:off x="13834478" y="1603062"/>
            <a:ext cx="1411506" cy="1487754"/>
          </a:xfrm>
          <a:custGeom>
            <a:avLst/>
            <a:gdLst/>
            <a:ahLst/>
            <a:cxnLst/>
            <a:rect r="r" b="b" t="t" l="l"/>
            <a:pathLst>
              <a:path h="1487754" w="1411506">
                <a:moveTo>
                  <a:pt x="0" y="0"/>
                </a:moveTo>
                <a:lnTo>
                  <a:pt x="1411507" y="0"/>
                </a:lnTo>
                <a:lnTo>
                  <a:pt x="1411507" y="1487753"/>
                </a:lnTo>
                <a:lnTo>
                  <a:pt x="0" y="1487753"/>
                </a:lnTo>
                <a:lnTo>
                  <a:pt x="0" y="0"/>
                </a:lnTo>
                <a:close/>
              </a:path>
            </a:pathLst>
          </a:custGeom>
          <a:blipFill>
            <a:blip r:embed="rId13"/>
            <a:stretch>
              <a:fillRect l="0" t="0" r="0" b="0"/>
            </a:stretch>
          </a:blipFill>
        </p:spPr>
      </p:sp>
      <p:sp>
        <p:nvSpPr>
          <p:cNvPr name="TextBox 18" id="18"/>
          <p:cNvSpPr txBox="true"/>
          <p:nvPr/>
        </p:nvSpPr>
        <p:spPr>
          <a:xfrm rot="0">
            <a:off x="1028700" y="4845174"/>
            <a:ext cx="15470452" cy="121602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AFCD53"/>
                </a:solidFill>
                <a:latin typeface="Open Sans Bold"/>
                <a:ea typeface="Open Sans Bold"/>
                <a:cs typeface="Open Sans Bold"/>
                <a:sym typeface="Open Sans Bold"/>
              </a:rPr>
              <a:t>mqttServer:</a:t>
            </a:r>
            <a:r>
              <a:rPr lang="en-US" b="true" sz="3500">
                <a:solidFill>
                  <a:srgbClr val="000000"/>
                </a:solidFill>
                <a:latin typeface="Open Sans Bold"/>
                <a:ea typeface="Open Sans Bold"/>
                <a:cs typeface="Open Sans Bold"/>
                <a:sym typeface="Open Sans Bold"/>
              </a:rPr>
              <a:t> Địa chỉ endpoint AWS IoT mà ESP32 sẽ gửi dữ liệu đến.</a:t>
            </a:r>
          </a:p>
          <a:p>
            <a:pPr algn="l" marL="755651" indent="-377825" lvl="1">
              <a:lnSpc>
                <a:spcPts val="4900"/>
              </a:lnSpc>
              <a:buFont typeface="Arial"/>
              <a:buChar char="•"/>
            </a:pPr>
            <a:r>
              <a:rPr lang="en-US" b="true" sz="3500">
                <a:solidFill>
                  <a:srgbClr val="AFCD53"/>
                </a:solidFill>
                <a:latin typeface="Open Sans Bold"/>
                <a:ea typeface="Open Sans Bold"/>
                <a:cs typeface="Open Sans Bold"/>
                <a:sym typeface="Open Sans Bold"/>
              </a:rPr>
              <a:t>mqttPort:</a:t>
            </a:r>
            <a:r>
              <a:rPr lang="en-US" b="true" sz="3500">
                <a:solidFill>
                  <a:srgbClr val="000000"/>
                </a:solidFill>
                <a:latin typeface="Open Sans Bold"/>
                <a:ea typeface="Open Sans Bold"/>
                <a:cs typeface="Open Sans Bold"/>
                <a:sym typeface="Open Sans Bold"/>
              </a:rPr>
              <a:t> Cổng 8883 dành cho giao thức MQTT với TLS bảo mật.</a:t>
            </a:r>
          </a:p>
        </p:txBody>
      </p:sp>
      <p:sp>
        <p:nvSpPr>
          <p:cNvPr name="TextBox 19" id="19"/>
          <p:cNvSpPr txBox="true"/>
          <p:nvPr/>
        </p:nvSpPr>
        <p:spPr>
          <a:xfrm rot="0">
            <a:off x="1403557" y="142161"/>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20" id="20"/>
          <p:cNvSpPr txBox="true"/>
          <p:nvPr/>
        </p:nvSpPr>
        <p:spPr>
          <a:xfrm rot="0">
            <a:off x="1477163" y="1892612"/>
            <a:ext cx="7666837" cy="788036"/>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Alatsi"/>
                <a:ea typeface="Alatsi"/>
                <a:cs typeface="Alatsi"/>
                <a:sym typeface="Alatsi"/>
              </a:rPr>
              <a:t>*K</a:t>
            </a:r>
            <a:r>
              <a:rPr lang="en-US" sz="4599">
                <a:solidFill>
                  <a:srgbClr val="000000"/>
                </a:solidFill>
                <a:latin typeface="Alatsi"/>
                <a:ea typeface="Alatsi"/>
                <a:cs typeface="Alatsi"/>
                <a:sym typeface="Alatsi"/>
              </a:rPr>
              <a:t>hai báo thông tin AWS IoT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9429617">
            <a:off x="-1058415" y="-513042"/>
            <a:ext cx="6819421" cy="2075052"/>
          </a:xfrm>
          <a:custGeom>
            <a:avLst/>
            <a:gdLst/>
            <a:ahLst/>
            <a:cxnLst/>
            <a:rect r="r" b="b" t="t" l="l"/>
            <a:pathLst>
              <a:path h="2075052" w="6819421">
                <a:moveTo>
                  <a:pt x="0" y="0"/>
                </a:moveTo>
                <a:lnTo>
                  <a:pt x="6819421" y="0"/>
                </a:lnTo>
                <a:lnTo>
                  <a:pt x="6819421" y="2075053"/>
                </a:lnTo>
                <a:lnTo>
                  <a:pt x="0" y="2075053"/>
                </a:lnTo>
                <a:lnTo>
                  <a:pt x="0" y="0"/>
                </a:lnTo>
                <a:close/>
              </a:path>
            </a:pathLst>
          </a:custGeom>
          <a:blipFill>
            <a:blip r:embed="rId3"/>
            <a:stretch>
              <a:fillRect l="0" t="0" r="0" b="0"/>
            </a:stretch>
          </a:blipFill>
        </p:spPr>
      </p:sp>
      <p:sp>
        <p:nvSpPr>
          <p:cNvPr name="Freeform 4" id="4"/>
          <p:cNvSpPr/>
          <p:nvPr/>
        </p:nvSpPr>
        <p:spPr>
          <a:xfrm flipH="true" flipV="true" rot="4672127">
            <a:off x="-2717414" y="6011592"/>
            <a:ext cx="5850243" cy="4731384"/>
          </a:xfrm>
          <a:custGeom>
            <a:avLst/>
            <a:gdLst/>
            <a:ahLst/>
            <a:cxnLst/>
            <a:rect r="r" b="b" t="t" l="l"/>
            <a:pathLst>
              <a:path h="4731384" w="5850243">
                <a:moveTo>
                  <a:pt x="5850243" y="4731384"/>
                </a:moveTo>
                <a:lnTo>
                  <a:pt x="0" y="4731384"/>
                </a:lnTo>
                <a:lnTo>
                  <a:pt x="0" y="0"/>
                </a:lnTo>
                <a:lnTo>
                  <a:pt x="5850243" y="0"/>
                </a:lnTo>
                <a:lnTo>
                  <a:pt x="5850243" y="473138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54782">
            <a:off x="12858809" y="8823706"/>
            <a:ext cx="6819421" cy="2075052"/>
          </a:xfrm>
          <a:custGeom>
            <a:avLst/>
            <a:gdLst/>
            <a:ahLst/>
            <a:cxnLst/>
            <a:rect r="r" b="b" t="t" l="l"/>
            <a:pathLst>
              <a:path h="2075052" w="6819421">
                <a:moveTo>
                  <a:pt x="0" y="0"/>
                </a:moveTo>
                <a:lnTo>
                  <a:pt x="6819421" y="0"/>
                </a:lnTo>
                <a:lnTo>
                  <a:pt x="6819421" y="2075052"/>
                </a:lnTo>
                <a:lnTo>
                  <a:pt x="0" y="2075052"/>
                </a:lnTo>
                <a:lnTo>
                  <a:pt x="0" y="0"/>
                </a:lnTo>
                <a:close/>
              </a:path>
            </a:pathLst>
          </a:custGeom>
          <a:blipFill>
            <a:blip r:embed="rId3"/>
            <a:stretch>
              <a:fillRect l="0" t="0" r="0" b="0"/>
            </a:stretch>
          </a:blipFill>
        </p:spPr>
      </p:sp>
      <p:sp>
        <p:nvSpPr>
          <p:cNvPr name="Freeform 6" id="6"/>
          <p:cNvSpPr/>
          <p:nvPr/>
        </p:nvSpPr>
        <p:spPr>
          <a:xfrm flipH="false" flipV="false" rot="4302287">
            <a:off x="-2236077" y="-6225102"/>
            <a:ext cx="7193183" cy="7786937"/>
          </a:xfrm>
          <a:custGeom>
            <a:avLst/>
            <a:gdLst/>
            <a:ahLst/>
            <a:cxnLst/>
            <a:rect r="r" b="b" t="t" l="l"/>
            <a:pathLst>
              <a:path h="7786937" w="7193183">
                <a:moveTo>
                  <a:pt x="0" y="0"/>
                </a:moveTo>
                <a:lnTo>
                  <a:pt x="7193183" y="0"/>
                </a:lnTo>
                <a:lnTo>
                  <a:pt x="7193183" y="7786937"/>
                </a:lnTo>
                <a:lnTo>
                  <a:pt x="0" y="7786937"/>
                </a:lnTo>
                <a:lnTo>
                  <a:pt x="0" y="0"/>
                </a:lnTo>
                <a:close/>
              </a:path>
            </a:pathLst>
          </a:custGeom>
          <a:blipFill>
            <a:blip r:embed="rId6"/>
            <a:stretch>
              <a:fillRect l="0" t="0" r="0" b="0"/>
            </a:stretch>
          </a:blipFill>
        </p:spPr>
      </p:sp>
      <p:sp>
        <p:nvSpPr>
          <p:cNvPr name="Freeform 7" id="7"/>
          <p:cNvSpPr/>
          <p:nvPr/>
        </p:nvSpPr>
        <p:spPr>
          <a:xfrm flipH="true" flipV="true" rot="9326555">
            <a:off x="14217574" y="8754688"/>
            <a:ext cx="7193183" cy="7786937"/>
          </a:xfrm>
          <a:custGeom>
            <a:avLst/>
            <a:gdLst/>
            <a:ahLst/>
            <a:cxnLst/>
            <a:rect r="r" b="b" t="t" l="l"/>
            <a:pathLst>
              <a:path h="7786937" w="7193183">
                <a:moveTo>
                  <a:pt x="7193183" y="7786938"/>
                </a:moveTo>
                <a:lnTo>
                  <a:pt x="0" y="7786938"/>
                </a:lnTo>
                <a:lnTo>
                  <a:pt x="0" y="0"/>
                </a:lnTo>
                <a:lnTo>
                  <a:pt x="7193183" y="0"/>
                </a:lnTo>
                <a:lnTo>
                  <a:pt x="7193183" y="7786938"/>
                </a:lnTo>
                <a:close/>
              </a:path>
            </a:pathLst>
          </a:custGeom>
          <a:blipFill>
            <a:blip r:embed="rId6"/>
            <a:stretch>
              <a:fillRect l="0" t="0" r="0" b="0"/>
            </a:stretch>
          </a:blipFill>
        </p:spPr>
      </p:sp>
      <p:sp>
        <p:nvSpPr>
          <p:cNvPr name="Freeform 8" id="8"/>
          <p:cNvSpPr/>
          <p:nvPr/>
        </p:nvSpPr>
        <p:spPr>
          <a:xfrm flipH="false" flipV="false" rot="1124514">
            <a:off x="16973972" y="6734239"/>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9" id="9"/>
          <p:cNvSpPr/>
          <p:nvPr/>
        </p:nvSpPr>
        <p:spPr>
          <a:xfrm flipH="false" flipV="false" rot="-9805870">
            <a:off x="-1093650" y="-445222"/>
            <a:ext cx="2187300" cy="4971136"/>
          </a:xfrm>
          <a:custGeom>
            <a:avLst/>
            <a:gdLst/>
            <a:ahLst/>
            <a:cxnLst/>
            <a:rect r="r" b="b" t="t" l="l"/>
            <a:pathLst>
              <a:path h="4971136" w="2187300">
                <a:moveTo>
                  <a:pt x="0" y="0"/>
                </a:moveTo>
                <a:lnTo>
                  <a:pt x="2187300" y="0"/>
                </a:lnTo>
                <a:lnTo>
                  <a:pt x="2187300" y="4971136"/>
                </a:lnTo>
                <a:lnTo>
                  <a:pt x="0" y="4971136"/>
                </a:lnTo>
                <a:lnTo>
                  <a:pt x="0" y="0"/>
                </a:lnTo>
                <a:close/>
              </a:path>
            </a:pathLst>
          </a:custGeom>
          <a:blipFill>
            <a:blip r:embed="rId7"/>
            <a:stretch>
              <a:fillRect l="0" t="0" r="0" b="0"/>
            </a:stretch>
          </a:blipFill>
        </p:spPr>
      </p:sp>
      <p:sp>
        <p:nvSpPr>
          <p:cNvPr name="Freeform 10" id="10"/>
          <p:cNvSpPr/>
          <p:nvPr/>
        </p:nvSpPr>
        <p:spPr>
          <a:xfrm flipH="false" flipV="false" rot="4473657">
            <a:off x="14334179" y="-692467"/>
            <a:ext cx="5850243" cy="4731384"/>
          </a:xfrm>
          <a:custGeom>
            <a:avLst/>
            <a:gdLst/>
            <a:ahLst/>
            <a:cxnLst/>
            <a:rect r="r" b="b" t="t" l="l"/>
            <a:pathLst>
              <a:path h="4731384" w="5850243">
                <a:moveTo>
                  <a:pt x="0" y="0"/>
                </a:moveTo>
                <a:lnTo>
                  <a:pt x="5850242" y="0"/>
                </a:lnTo>
                <a:lnTo>
                  <a:pt x="5850242" y="4731384"/>
                </a:lnTo>
                <a:lnTo>
                  <a:pt x="0" y="4731384"/>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702964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AF805C"/>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14</a:t>
              </a:r>
            </a:p>
          </p:txBody>
        </p:sp>
      </p:grpSp>
      <p:sp>
        <p:nvSpPr>
          <p:cNvPr name="Freeform 16" id="16"/>
          <p:cNvSpPr/>
          <p:nvPr/>
        </p:nvSpPr>
        <p:spPr>
          <a:xfrm flipH="false" flipV="false" rot="0">
            <a:off x="1477163" y="2804157"/>
            <a:ext cx="7770908" cy="6771325"/>
          </a:xfrm>
          <a:custGeom>
            <a:avLst/>
            <a:gdLst/>
            <a:ahLst/>
            <a:cxnLst/>
            <a:rect r="r" b="b" t="t" l="l"/>
            <a:pathLst>
              <a:path h="6771325" w="7770908">
                <a:moveTo>
                  <a:pt x="0" y="0"/>
                </a:moveTo>
                <a:lnTo>
                  <a:pt x="7770908" y="0"/>
                </a:lnTo>
                <a:lnTo>
                  <a:pt x="7770908" y="6771325"/>
                </a:lnTo>
                <a:lnTo>
                  <a:pt x="0" y="6771325"/>
                </a:lnTo>
                <a:lnTo>
                  <a:pt x="0" y="0"/>
                </a:lnTo>
                <a:close/>
              </a:path>
            </a:pathLst>
          </a:custGeom>
          <a:blipFill>
            <a:blip r:embed="rId8"/>
            <a:stretch>
              <a:fillRect l="-15860" t="-12806" r="-67159" b="-22444"/>
            </a:stretch>
          </a:blipFill>
        </p:spPr>
      </p:sp>
      <p:sp>
        <p:nvSpPr>
          <p:cNvPr name="TextBox 17" id="17"/>
          <p:cNvSpPr txBox="true"/>
          <p:nvPr/>
        </p:nvSpPr>
        <p:spPr>
          <a:xfrm rot="0">
            <a:off x="1477163" y="1863725"/>
            <a:ext cx="7666837" cy="788036"/>
          </a:xfrm>
          <a:prstGeom prst="rect">
            <a:avLst/>
          </a:prstGeom>
        </p:spPr>
        <p:txBody>
          <a:bodyPr anchor="t" rtlCol="false" tIns="0" lIns="0" bIns="0" rIns="0">
            <a:spAutoFit/>
          </a:bodyPr>
          <a:lstStyle/>
          <a:p>
            <a:pPr algn="l">
              <a:lnSpc>
                <a:spcPts val="6439"/>
              </a:lnSpc>
              <a:spcBef>
                <a:spcPct val="0"/>
              </a:spcBef>
            </a:pPr>
            <a:r>
              <a:rPr lang="en-US" sz="4599">
                <a:solidFill>
                  <a:srgbClr val="000000"/>
                </a:solidFill>
                <a:latin typeface="Alatsi"/>
                <a:ea typeface="Alatsi"/>
                <a:cs typeface="Alatsi"/>
                <a:sym typeface="Alatsi"/>
              </a:rPr>
              <a:t>*C</a:t>
            </a:r>
            <a:r>
              <a:rPr lang="en-US" sz="4599">
                <a:solidFill>
                  <a:srgbClr val="000000"/>
                </a:solidFill>
                <a:latin typeface="Alatsi"/>
                <a:ea typeface="Alatsi"/>
                <a:cs typeface="Alatsi"/>
                <a:sym typeface="Alatsi"/>
              </a:rPr>
              <a:t>hứng chỉ bảo mật AWS IoT</a:t>
            </a:r>
          </a:p>
        </p:txBody>
      </p:sp>
      <p:sp>
        <p:nvSpPr>
          <p:cNvPr name="TextBox 18" id="18"/>
          <p:cNvSpPr txBox="true"/>
          <p:nvPr/>
        </p:nvSpPr>
        <p:spPr>
          <a:xfrm rot="0">
            <a:off x="1403557" y="561975"/>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19" id="19"/>
          <p:cNvSpPr txBox="true"/>
          <p:nvPr/>
        </p:nvSpPr>
        <p:spPr>
          <a:xfrm rot="0">
            <a:off x="10060235" y="4677431"/>
            <a:ext cx="7199065" cy="2150742"/>
          </a:xfrm>
          <a:prstGeom prst="rect">
            <a:avLst/>
          </a:prstGeom>
        </p:spPr>
        <p:txBody>
          <a:bodyPr anchor="t" rtlCol="false" tIns="0" lIns="0" bIns="0" rIns="0">
            <a:spAutoFit/>
          </a:bodyPr>
          <a:lstStyle/>
          <a:p>
            <a:pPr algn="l">
              <a:lnSpc>
                <a:spcPts val="4305"/>
              </a:lnSpc>
              <a:spcBef>
                <a:spcPct val="0"/>
              </a:spcBef>
            </a:pPr>
            <a:r>
              <a:rPr lang="en-US" b="true" sz="3075">
                <a:solidFill>
                  <a:srgbClr val="000000"/>
                </a:solidFill>
                <a:latin typeface="Open Sans Bold"/>
                <a:ea typeface="Open Sans Bold"/>
                <a:cs typeface="Open Sans Bold"/>
                <a:sym typeface="Open Sans Bold"/>
              </a:rPr>
              <a:t>- Các chứng chỉ này được cấp khi đăng ký thiết bị trên AWS IoT Core.</a:t>
            </a:r>
          </a:p>
          <a:p>
            <a:pPr algn="l">
              <a:lnSpc>
                <a:spcPts val="4305"/>
              </a:lnSpc>
              <a:spcBef>
                <a:spcPct val="0"/>
              </a:spcBef>
            </a:pPr>
            <a:r>
              <a:rPr lang="en-US" b="true" sz="3075">
                <a:solidFill>
                  <a:srgbClr val="000000"/>
                </a:solidFill>
                <a:latin typeface="Open Sans Bold"/>
                <a:ea typeface="Open Sans Bold"/>
                <a:cs typeface="Open Sans Bold"/>
                <a:sym typeface="Open Sans Bold"/>
              </a:rPr>
              <a:t>- ESP32 sẽ sử dụng chúng để xác thực an toàn khi kết nối với AWS.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085896" y="1857820"/>
            <a:ext cx="15554565" cy="4591197"/>
            <a:chOff x="0" y="0"/>
            <a:chExt cx="20739420" cy="6121596"/>
          </a:xfrm>
        </p:grpSpPr>
        <p:grpSp>
          <p:nvGrpSpPr>
            <p:cNvPr name="Group 3" id="3"/>
            <p:cNvGrpSpPr/>
            <p:nvPr/>
          </p:nvGrpSpPr>
          <p:grpSpPr>
            <a:xfrm rot="0">
              <a:off x="0" y="0"/>
              <a:ext cx="1477433" cy="14774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6" id="6"/>
            <p:cNvSpPr txBox="true"/>
            <p:nvPr/>
          </p:nvSpPr>
          <p:spPr>
            <a:xfrm rot="0">
              <a:off x="0" y="131134"/>
              <a:ext cx="1477433" cy="1119915"/>
            </a:xfrm>
            <a:prstGeom prst="rect">
              <a:avLst/>
            </a:prstGeom>
          </p:spPr>
          <p:txBody>
            <a:bodyPr anchor="t" rtlCol="false" tIns="0" lIns="0" bIns="0" rIns="0">
              <a:spAutoFit/>
            </a:bodyPr>
            <a:lstStyle/>
            <a:p>
              <a:pPr algn="ctr">
                <a:lnSpc>
                  <a:spcPts val="7065"/>
                </a:lnSpc>
              </a:pPr>
              <a:r>
                <a:rPr lang="en-US" sz="5046">
                  <a:solidFill>
                    <a:srgbClr val="000000"/>
                  </a:solidFill>
                  <a:latin typeface="Alatsi"/>
                  <a:ea typeface="Alatsi"/>
                  <a:cs typeface="Alatsi"/>
                  <a:sym typeface="Alatsi"/>
                </a:rPr>
                <a:t>1</a:t>
              </a:r>
            </a:p>
          </p:txBody>
        </p:sp>
        <p:sp>
          <p:nvSpPr>
            <p:cNvPr name="TextBox 7" id="7"/>
            <p:cNvSpPr txBox="true"/>
            <p:nvPr/>
          </p:nvSpPr>
          <p:spPr>
            <a:xfrm rot="0">
              <a:off x="1715900" y="-63112"/>
              <a:ext cx="19023520" cy="1419614"/>
            </a:xfrm>
            <a:prstGeom prst="rect">
              <a:avLst/>
            </a:prstGeom>
          </p:spPr>
          <p:txBody>
            <a:bodyPr anchor="t" rtlCol="false" tIns="0" lIns="0" bIns="0" rIns="0">
              <a:spAutoFit/>
            </a:bodyPr>
            <a:lstStyle/>
            <a:p>
              <a:pPr algn="l">
                <a:lnSpc>
                  <a:spcPts val="4333"/>
                </a:lnSpc>
              </a:pPr>
              <a:r>
                <a:rPr lang="en-US" sz="3095">
                  <a:solidFill>
                    <a:srgbClr val="000000"/>
                  </a:solidFill>
                  <a:latin typeface="Alatsi"/>
                  <a:ea typeface="Alatsi"/>
                  <a:cs typeface="Alatsi"/>
                  <a:sym typeface="Alatsi"/>
                </a:rPr>
                <a:t>T</a:t>
              </a:r>
              <a:r>
                <a:rPr lang="en-US" sz="3095">
                  <a:solidFill>
                    <a:srgbClr val="000000"/>
                  </a:solidFill>
                  <a:latin typeface="Alatsi"/>
                  <a:ea typeface="Alatsi"/>
                  <a:cs typeface="Alatsi"/>
                  <a:sym typeface="Alatsi"/>
                </a:rPr>
                <a:t>rước tiên, ESP32 lấy dữ liệu nhiệt độ từ cảm biến DS18B20 và giá trị EC từ cảm biến đo độ dẫn điện</a:t>
              </a:r>
            </a:p>
          </p:txBody>
        </p:sp>
        <p:sp>
          <p:nvSpPr>
            <p:cNvPr name="TextBox 8" id="8"/>
            <p:cNvSpPr txBox="true"/>
            <p:nvPr/>
          </p:nvSpPr>
          <p:spPr>
            <a:xfrm rot="0">
              <a:off x="1715900" y="5430865"/>
              <a:ext cx="19023520" cy="690730"/>
            </a:xfrm>
            <a:prstGeom prst="rect">
              <a:avLst/>
            </a:prstGeom>
          </p:spPr>
          <p:txBody>
            <a:bodyPr anchor="t" rtlCol="false" tIns="0" lIns="0" bIns="0" rIns="0">
              <a:spAutoFit/>
            </a:bodyPr>
            <a:lstStyle/>
            <a:p>
              <a:pPr algn="l">
                <a:lnSpc>
                  <a:spcPts val="4333"/>
                </a:lnSpc>
              </a:pPr>
            </a:p>
          </p:txBody>
        </p:sp>
      </p:grpSp>
      <p:grpSp>
        <p:nvGrpSpPr>
          <p:cNvPr name="Group 9" id="9"/>
          <p:cNvGrpSpPr/>
          <p:nvPr/>
        </p:nvGrpSpPr>
        <p:grpSpPr>
          <a:xfrm rot="0">
            <a:off x="16725388"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15</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369650" y="3474724"/>
            <a:ext cx="10075594" cy="2278975"/>
          </a:xfrm>
          <a:custGeom>
            <a:avLst/>
            <a:gdLst/>
            <a:ahLst/>
            <a:cxnLst/>
            <a:rect r="r" b="b" t="t" l="l"/>
            <a:pathLst>
              <a:path h="2278975" w="10075594">
                <a:moveTo>
                  <a:pt x="0" y="0"/>
                </a:moveTo>
                <a:lnTo>
                  <a:pt x="10075594" y="0"/>
                </a:lnTo>
                <a:lnTo>
                  <a:pt x="10075594" y="2278975"/>
                </a:lnTo>
                <a:lnTo>
                  <a:pt x="0" y="2278975"/>
                </a:lnTo>
                <a:lnTo>
                  <a:pt x="0" y="0"/>
                </a:lnTo>
                <a:close/>
              </a:path>
            </a:pathLst>
          </a:custGeom>
          <a:blipFill>
            <a:blip r:embed="rId4"/>
            <a:stretch>
              <a:fillRect l="-12186" t="-43960" r="-98942" b="-637416"/>
            </a:stretch>
          </a:blipFill>
        </p:spPr>
      </p:sp>
      <p:sp>
        <p:nvSpPr>
          <p:cNvPr name="Freeform 17" id="17"/>
          <p:cNvSpPr/>
          <p:nvPr/>
        </p:nvSpPr>
        <p:spPr>
          <a:xfrm flipH="false" flipV="false" rot="1030298">
            <a:off x="15660283" y="3350576"/>
            <a:ext cx="1001718" cy="2527271"/>
          </a:xfrm>
          <a:custGeom>
            <a:avLst/>
            <a:gdLst/>
            <a:ahLst/>
            <a:cxnLst/>
            <a:rect r="r" b="b" t="t" l="l"/>
            <a:pathLst>
              <a:path h="2527271" w="1001718">
                <a:moveTo>
                  <a:pt x="0" y="0"/>
                </a:moveTo>
                <a:lnTo>
                  <a:pt x="1001719" y="0"/>
                </a:lnTo>
                <a:lnTo>
                  <a:pt x="1001719" y="2527271"/>
                </a:lnTo>
                <a:lnTo>
                  <a:pt x="0" y="2527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159575" y="219075"/>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19" id="19"/>
          <p:cNvSpPr txBox="true"/>
          <p:nvPr/>
        </p:nvSpPr>
        <p:spPr>
          <a:xfrm rot="0">
            <a:off x="1323653" y="5997077"/>
            <a:ext cx="14642651" cy="2795725"/>
          </a:xfrm>
          <a:prstGeom prst="rect">
            <a:avLst/>
          </a:prstGeom>
        </p:spPr>
        <p:txBody>
          <a:bodyPr anchor="t" rtlCol="false" tIns="0" lIns="0" bIns="0" rIns="0">
            <a:spAutoFit/>
          </a:bodyPr>
          <a:lstStyle/>
          <a:p>
            <a:pPr algn="l" marL="687015" indent="-343508" lvl="1">
              <a:lnSpc>
                <a:spcPts val="4454"/>
              </a:lnSpc>
              <a:buFont typeface="Arial"/>
              <a:buChar char="•"/>
            </a:pPr>
            <a:r>
              <a:rPr lang="en-US" sz="3182">
                <a:solidFill>
                  <a:srgbClr val="AFCD53"/>
                </a:solidFill>
                <a:latin typeface="Alatsi"/>
                <a:ea typeface="Alatsi"/>
                <a:cs typeface="Alatsi"/>
                <a:sym typeface="Alatsi"/>
              </a:rPr>
              <a:t>analogRead(34): </a:t>
            </a:r>
            <a:r>
              <a:rPr lang="en-US" sz="3182">
                <a:solidFill>
                  <a:srgbClr val="000000"/>
                </a:solidFill>
                <a:latin typeface="Alatsi"/>
                <a:ea typeface="Alatsi"/>
                <a:cs typeface="Alatsi"/>
                <a:sym typeface="Alatsi"/>
              </a:rPr>
              <a:t>Đọc giá trị điện áp từ cảm biến EC thông qua ADC.</a:t>
            </a:r>
          </a:p>
          <a:p>
            <a:pPr algn="l" marL="687015" indent="-343508" lvl="1">
              <a:lnSpc>
                <a:spcPts val="4454"/>
              </a:lnSpc>
              <a:buFont typeface="Arial"/>
              <a:buChar char="•"/>
            </a:pPr>
            <a:r>
              <a:rPr lang="en-US" sz="3182">
                <a:solidFill>
                  <a:srgbClr val="AFCD53"/>
                </a:solidFill>
                <a:latin typeface="Alatsi"/>
                <a:ea typeface="Alatsi"/>
                <a:cs typeface="Alatsi"/>
                <a:sym typeface="Alatsi"/>
              </a:rPr>
              <a:t>sensors.requestTemperatures():</a:t>
            </a:r>
            <a:r>
              <a:rPr lang="en-US" sz="3182">
                <a:solidFill>
                  <a:srgbClr val="000000"/>
                </a:solidFill>
                <a:latin typeface="Alatsi"/>
                <a:ea typeface="Alatsi"/>
                <a:cs typeface="Alatsi"/>
                <a:sym typeface="Alatsi"/>
              </a:rPr>
              <a:t> Yêu cầu cảm biến DS18B20 lấy nhiệt độ.</a:t>
            </a:r>
          </a:p>
          <a:p>
            <a:pPr algn="l" marL="687015" indent="-343508" lvl="1">
              <a:lnSpc>
                <a:spcPts val="4454"/>
              </a:lnSpc>
              <a:buFont typeface="Arial"/>
              <a:buChar char="•"/>
            </a:pPr>
            <a:r>
              <a:rPr lang="en-US" sz="3182">
                <a:solidFill>
                  <a:srgbClr val="AFCD53"/>
                </a:solidFill>
                <a:latin typeface="Alatsi"/>
                <a:ea typeface="Alatsi"/>
                <a:cs typeface="Alatsi"/>
                <a:sym typeface="Alatsi"/>
              </a:rPr>
              <a:t>temperature = sensors.getTempCByIndex(0):</a:t>
            </a:r>
            <a:r>
              <a:rPr lang="en-US" sz="3182">
                <a:solidFill>
                  <a:srgbClr val="000000"/>
                </a:solidFill>
                <a:latin typeface="Alatsi"/>
                <a:ea typeface="Alatsi"/>
                <a:cs typeface="Alatsi"/>
                <a:sym typeface="Alatsi"/>
              </a:rPr>
              <a:t> Lấy giá trị nhiệt độ từ cảm biến.</a:t>
            </a:r>
          </a:p>
          <a:p>
            <a:pPr algn="l" marL="687015" indent="-343508" lvl="1">
              <a:lnSpc>
                <a:spcPts val="4454"/>
              </a:lnSpc>
              <a:buFont typeface="Arial"/>
              <a:buChar char="•"/>
            </a:pPr>
            <a:r>
              <a:rPr lang="en-US" sz="3182">
                <a:solidFill>
                  <a:srgbClr val="AFCD53"/>
                </a:solidFill>
                <a:latin typeface="Alatsi"/>
                <a:ea typeface="Alatsi"/>
                <a:cs typeface="Alatsi"/>
                <a:sym typeface="Alatsi"/>
              </a:rPr>
              <a:t>ecValue = ec.readEC(voltage, temperature):</a:t>
            </a:r>
            <a:r>
              <a:rPr lang="en-US" sz="3182">
                <a:solidFill>
                  <a:srgbClr val="000000"/>
                </a:solidFill>
                <a:latin typeface="Alatsi"/>
                <a:ea typeface="Alatsi"/>
                <a:cs typeface="Alatsi"/>
                <a:sym typeface="Alatsi"/>
              </a:rPr>
              <a:t> Tính toán giá trị EC dựa trên điện áp đo được và nhiệt độ</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085896" y="1857820"/>
            <a:ext cx="15554565" cy="4591197"/>
            <a:chOff x="0" y="0"/>
            <a:chExt cx="20739420" cy="6121596"/>
          </a:xfrm>
        </p:grpSpPr>
        <p:grpSp>
          <p:nvGrpSpPr>
            <p:cNvPr name="Group 3" id="3"/>
            <p:cNvGrpSpPr/>
            <p:nvPr/>
          </p:nvGrpSpPr>
          <p:grpSpPr>
            <a:xfrm rot="0">
              <a:off x="0" y="0"/>
              <a:ext cx="1477433" cy="14774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6" id="6"/>
            <p:cNvSpPr txBox="true"/>
            <p:nvPr/>
          </p:nvSpPr>
          <p:spPr>
            <a:xfrm rot="0">
              <a:off x="0" y="131134"/>
              <a:ext cx="1477433" cy="1119915"/>
            </a:xfrm>
            <a:prstGeom prst="rect">
              <a:avLst/>
            </a:prstGeom>
          </p:spPr>
          <p:txBody>
            <a:bodyPr anchor="t" rtlCol="false" tIns="0" lIns="0" bIns="0" rIns="0">
              <a:spAutoFit/>
            </a:bodyPr>
            <a:lstStyle/>
            <a:p>
              <a:pPr algn="ctr">
                <a:lnSpc>
                  <a:spcPts val="7065"/>
                </a:lnSpc>
              </a:pPr>
              <a:r>
                <a:rPr lang="en-US" sz="5046">
                  <a:solidFill>
                    <a:srgbClr val="000000"/>
                  </a:solidFill>
                  <a:latin typeface="Alatsi"/>
                  <a:ea typeface="Alatsi"/>
                  <a:cs typeface="Alatsi"/>
                  <a:sym typeface="Alatsi"/>
                </a:rPr>
                <a:t>2</a:t>
              </a:r>
            </a:p>
          </p:txBody>
        </p:sp>
        <p:sp>
          <p:nvSpPr>
            <p:cNvPr name="TextBox 7" id="7"/>
            <p:cNvSpPr txBox="true"/>
            <p:nvPr/>
          </p:nvSpPr>
          <p:spPr>
            <a:xfrm rot="0">
              <a:off x="1715900" y="-63112"/>
              <a:ext cx="19023520" cy="690730"/>
            </a:xfrm>
            <a:prstGeom prst="rect">
              <a:avLst/>
            </a:prstGeom>
          </p:spPr>
          <p:txBody>
            <a:bodyPr anchor="t" rtlCol="false" tIns="0" lIns="0" bIns="0" rIns="0">
              <a:spAutoFit/>
            </a:bodyPr>
            <a:lstStyle/>
            <a:p>
              <a:pPr algn="l">
                <a:lnSpc>
                  <a:spcPts val="4333"/>
                </a:lnSpc>
              </a:pPr>
            </a:p>
          </p:txBody>
        </p:sp>
        <p:sp>
          <p:nvSpPr>
            <p:cNvPr name="TextBox 8" id="8"/>
            <p:cNvSpPr txBox="true"/>
            <p:nvPr/>
          </p:nvSpPr>
          <p:spPr>
            <a:xfrm rot="0">
              <a:off x="1715900" y="5430865"/>
              <a:ext cx="19023520" cy="690730"/>
            </a:xfrm>
            <a:prstGeom prst="rect">
              <a:avLst/>
            </a:prstGeom>
          </p:spPr>
          <p:txBody>
            <a:bodyPr anchor="t" rtlCol="false" tIns="0" lIns="0" bIns="0" rIns="0">
              <a:spAutoFit/>
            </a:bodyPr>
            <a:lstStyle/>
            <a:p>
              <a:pPr algn="l">
                <a:lnSpc>
                  <a:spcPts val="4333"/>
                </a:lnSpc>
              </a:pPr>
            </a:p>
          </p:txBody>
        </p:sp>
      </p:grpSp>
      <p:grpSp>
        <p:nvGrpSpPr>
          <p:cNvPr name="Group 9" id="9"/>
          <p:cNvGrpSpPr/>
          <p:nvPr/>
        </p:nvGrpSpPr>
        <p:grpSpPr>
          <a:xfrm rot="0">
            <a:off x="16725388"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16</a:t>
              </a:r>
            </a:p>
          </p:txBody>
        </p:sp>
      </p:grpSp>
      <p:sp>
        <p:nvSpPr>
          <p:cNvPr name="Freeform 14" id="14"/>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5896" y="3267977"/>
            <a:ext cx="7921348" cy="5990323"/>
          </a:xfrm>
          <a:custGeom>
            <a:avLst/>
            <a:gdLst/>
            <a:ahLst/>
            <a:cxnLst/>
            <a:rect r="r" b="b" t="t" l="l"/>
            <a:pathLst>
              <a:path h="5990323" w="7921348">
                <a:moveTo>
                  <a:pt x="0" y="0"/>
                </a:moveTo>
                <a:lnTo>
                  <a:pt x="7921348" y="0"/>
                </a:lnTo>
                <a:lnTo>
                  <a:pt x="7921348" y="5990323"/>
                </a:lnTo>
                <a:lnTo>
                  <a:pt x="0" y="5990323"/>
                </a:lnTo>
                <a:lnTo>
                  <a:pt x="0" y="0"/>
                </a:lnTo>
                <a:close/>
              </a:path>
            </a:pathLst>
          </a:custGeom>
          <a:blipFill>
            <a:blip r:embed="rId4"/>
            <a:stretch>
              <a:fillRect l="-9659" t="-113647" r="-91001" b="-8474"/>
            </a:stretch>
          </a:blipFill>
        </p:spPr>
      </p:sp>
      <p:sp>
        <p:nvSpPr>
          <p:cNvPr name="TextBox 17" id="17"/>
          <p:cNvSpPr txBox="true"/>
          <p:nvPr/>
        </p:nvSpPr>
        <p:spPr>
          <a:xfrm rot="0">
            <a:off x="1159575" y="219075"/>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18" id="18"/>
          <p:cNvSpPr txBox="true"/>
          <p:nvPr/>
        </p:nvSpPr>
        <p:spPr>
          <a:xfrm rot="0">
            <a:off x="9144000" y="3201302"/>
            <a:ext cx="8973538" cy="4481650"/>
          </a:xfrm>
          <a:prstGeom prst="rect">
            <a:avLst/>
          </a:prstGeom>
        </p:spPr>
        <p:txBody>
          <a:bodyPr anchor="t" rtlCol="false" tIns="0" lIns="0" bIns="0" rIns="0">
            <a:spAutoFit/>
          </a:bodyPr>
          <a:lstStyle/>
          <a:p>
            <a:pPr algn="l" marL="687015" indent="-343508" lvl="1">
              <a:lnSpc>
                <a:spcPts val="4454"/>
              </a:lnSpc>
              <a:buFont typeface="Arial"/>
              <a:buChar char="•"/>
            </a:pPr>
            <a:r>
              <a:rPr lang="en-US" sz="3182">
                <a:solidFill>
                  <a:srgbClr val="AFCD53"/>
                </a:solidFill>
                <a:latin typeface="Alatsi"/>
                <a:ea typeface="Alatsi"/>
                <a:cs typeface="Alatsi"/>
                <a:sym typeface="Alatsi"/>
              </a:rPr>
              <a:t>espClient.setCACert(rootCA);, espClient.setCertificate(clientCert);, espClient.setPrivateKey(privateKey);:</a:t>
            </a:r>
            <a:r>
              <a:rPr lang="en-US" sz="3182">
                <a:solidFill>
                  <a:srgbClr val="000000"/>
                </a:solidFill>
                <a:latin typeface="Alatsi"/>
                <a:ea typeface="Alatsi"/>
                <a:cs typeface="Alatsi"/>
                <a:sym typeface="Alatsi"/>
              </a:rPr>
              <a:t> Thiết lập chứng chỉ bảo mật để kết nối đến AWS.</a:t>
            </a:r>
          </a:p>
          <a:p>
            <a:pPr algn="l" marL="687015" indent="-343508" lvl="1">
              <a:lnSpc>
                <a:spcPts val="4454"/>
              </a:lnSpc>
              <a:buFont typeface="Arial"/>
              <a:buChar char="•"/>
            </a:pPr>
            <a:r>
              <a:rPr lang="en-US" sz="3182">
                <a:solidFill>
                  <a:srgbClr val="AFCD53"/>
                </a:solidFill>
                <a:latin typeface="Alatsi"/>
                <a:ea typeface="Alatsi"/>
                <a:cs typeface="Alatsi"/>
                <a:sym typeface="Alatsi"/>
              </a:rPr>
              <a:t>mqttClient.setServer(mqttServer, mqttPort);:</a:t>
            </a:r>
            <a:r>
              <a:rPr lang="en-US" sz="3182">
                <a:solidFill>
                  <a:srgbClr val="000000"/>
                </a:solidFill>
                <a:latin typeface="Alatsi"/>
                <a:ea typeface="Alatsi"/>
                <a:cs typeface="Alatsi"/>
                <a:sym typeface="Alatsi"/>
              </a:rPr>
              <a:t> Cấu hình địa chỉ MQTT broker (AWS IoT).</a:t>
            </a:r>
          </a:p>
          <a:p>
            <a:pPr algn="l" marL="687015" indent="-343508" lvl="1">
              <a:lnSpc>
                <a:spcPts val="4454"/>
              </a:lnSpc>
              <a:buFont typeface="Arial"/>
              <a:buChar char="•"/>
            </a:pPr>
            <a:r>
              <a:rPr lang="en-US" sz="3182">
                <a:solidFill>
                  <a:srgbClr val="000000"/>
                </a:solidFill>
                <a:latin typeface="Alatsi"/>
                <a:ea typeface="Alatsi"/>
                <a:cs typeface="Alatsi"/>
                <a:sym typeface="Alatsi"/>
              </a:rPr>
              <a:t>Nếu kết nối thành công, ESP32 đăng ký nhận dữ liệu từ topic </a:t>
            </a:r>
            <a:r>
              <a:rPr lang="en-US" sz="3182">
                <a:solidFill>
                  <a:srgbClr val="AFCD53"/>
                </a:solidFill>
                <a:latin typeface="Alatsi"/>
                <a:ea typeface="Alatsi"/>
                <a:cs typeface="Alatsi"/>
                <a:sym typeface="Alatsi"/>
              </a:rPr>
              <a:t>esp32/sub</a:t>
            </a:r>
            <a:r>
              <a:rPr lang="en-US" sz="3182">
                <a:solidFill>
                  <a:srgbClr val="000000"/>
                </a:solidFill>
                <a:latin typeface="Alatsi"/>
                <a:ea typeface="Alatsi"/>
                <a:cs typeface="Alatsi"/>
                <a:sym typeface="Alatsi"/>
              </a:rPr>
              <a:t>.</a:t>
            </a:r>
          </a:p>
        </p:txBody>
      </p:sp>
      <p:sp>
        <p:nvSpPr>
          <p:cNvPr name="TextBox 19" id="19"/>
          <p:cNvSpPr txBox="true"/>
          <p:nvPr/>
        </p:nvSpPr>
        <p:spPr>
          <a:xfrm rot="0">
            <a:off x="2335250" y="1975559"/>
            <a:ext cx="12228380" cy="580509"/>
          </a:xfrm>
          <a:prstGeom prst="rect">
            <a:avLst/>
          </a:prstGeom>
        </p:spPr>
        <p:txBody>
          <a:bodyPr anchor="t" rtlCol="false" tIns="0" lIns="0" bIns="0" rIns="0">
            <a:spAutoFit/>
          </a:bodyPr>
          <a:lstStyle/>
          <a:p>
            <a:pPr algn="ctr">
              <a:lnSpc>
                <a:spcPts val="4753"/>
              </a:lnSpc>
              <a:spcBef>
                <a:spcPct val="0"/>
              </a:spcBef>
            </a:pPr>
            <a:r>
              <a:rPr lang="en-US" sz="3395">
                <a:solidFill>
                  <a:srgbClr val="000000"/>
                </a:solidFill>
                <a:latin typeface="Alatsi"/>
                <a:ea typeface="Alatsi"/>
                <a:cs typeface="Alatsi"/>
                <a:sym typeface="Alatsi"/>
              </a:rPr>
              <a:t>Tiếp đến, ESP32 kết nối đến AWS IoT sử dụng MQTT thông qua WiFi:</a:t>
            </a:r>
          </a:p>
        </p:txBody>
      </p:sp>
      <p:sp>
        <p:nvSpPr>
          <p:cNvPr name="Freeform 20" id="20"/>
          <p:cNvSpPr/>
          <p:nvPr/>
        </p:nvSpPr>
        <p:spPr>
          <a:xfrm flipH="false" flipV="false" rot="0">
            <a:off x="14878584" y="7338723"/>
            <a:ext cx="2380716" cy="2898893"/>
          </a:xfrm>
          <a:custGeom>
            <a:avLst/>
            <a:gdLst/>
            <a:ahLst/>
            <a:cxnLst/>
            <a:rect r="r" b="b" t="t" l="l"/>
            <a:pathLst>
              <a:path h="2898893" w="2380716">
                <a:moveTo>
                  <a:pt x="0" y="0"/>
                </a:moveTo>
                <a:lnTo>
                  <a:pt x="2380716" y="0"/>
                </a:lnTo>
                <a:lnTo>
                  <a:pt x="2380716" y="2898893"/>
                </a:lnTo>
                <a:lnTo>
                  <a:pt x="0" y="2898893"/>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028700" y="1482553"/>
            <a:ext cx="15554565" cy="4591197"/>
            <a:chOff x="0" y="0"/>
            <a:chExt cx="20739420" cy="6121596"/>
          </a:xfrm>
        </p:grpSpPr>
        <p:grpSp>
          <p:nvGrpSpPr>
            <p:cNvPr name="Group 3" id="3"/>
            <p:cNvGrpSpPr/>
            <p:nvPr/>
          </p:nvGrpSpPr>
          <p:grpSpPr>
            <a:xfrm rot="0">
              <a:off x="0" y="0"/>
              <a:ext cx="1477433" cy="14774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TextBox 6" id="6"/>
            <p:cNvSpPr txBox="true"/>
            <p:nvPr/>
          </p:nvSpPr>
          <p:spPr>
            <a:xfrm rot="0">
              <a:off x="0" y="131134"/>
              <a:ext cx="1477433" cy="1119915"/>
            </a:xfrm>
            <a:prstGeom prst="rect">
              <a:avLst/>
            </a:prstGeom>
          </p:spPr>
          <p:txBody>
            <a:bodyPr anchor="t" rtlCol="false" tIns="0" lIns="0" bIns="0" rIns="0">
              <a:spAutoFit/>
            </a:bodyPr>
            <a:lstStyle/>
            <a:p>
              <a:pPr algn="ctr">
                <a:lnSpc>
                  <a:spcPts val="7065"/>
                </a:lnSpc>
              </a:pPr>
              <a:r>
                <a:rPr lang="en-US" sz="5046">
                  <a:solidFill>
                    <a:srgbClr val="000000"/>
                  </a:solidFill>
                  <a:latin typeface="Alatsi"/>
                  <a:ea typeface="Alatsi"/>
                  <a:cs typeface="Alatsi"/>
                  <a:sym typeface="Alatsi"/>
                </a:rPr>
                <a:t>3</a:t>
              </a:r>
            </a:p>
          </p:txBody>
        </p:sp>
        <p:sp>
          <p:nvSpPr>
            <p:cNvPr name="TextBox 7" id="7"/>
            <p:cNvSpPr txBox="true"/>
            <p:nvPr/>
          </p:nvSpPr>
          <p:spPr>
            <a:xfrm rot="0">
              <a:off x="1715900" y="-63112"/>
              <a:ext cx="19023520" cy="795814"/>
            </a:xfrm>
            <a:prstGeom prst="rect">
              <a:avLst/>
            </a:prstGeom>
          </p:spPr>
          <p:txBody>
            <a:bodyPr anchor="t" rtlCol="false" tIns="0" lIns="0" bIns="0" rIns="0">
              <a:spAutoFit/>
            </a:bodyPr>
            <a:lstStyle/>
            <a:p>
              <a:pPr algn="l">
                <a:lnSpc>
                  <a:spcPts val="5033"/>
                </a:lnSpc>
              </a:pPr>
            </a:p>
          </p:txBody>
        </p:sp>
        <p:sp>
          <p:nvSpPr>
            <p:cNvPr name="TextBox 8" id="8"/>
            <p:cNvSpPr txBox="true"/>
            <p:nvPr/>
          </p:nvSpPr>
          <p:spPr>
            <a:xfrm rot="0">
              <a:off x="1715900" y="5430865"/>
              <a:ext cx="19023520" cy="690730"/>
            </a:xfrm>
            <a:prstGeom prst="rect">
              <a:avLst/>
            </a:prstGeom>
          </p:spPr>
          <p:txBody>
            <a:bodyPr anchor="t" rtlCol="false" tIns="0" lIns="0" bIns="0" rIns="0">
              <a:spAutoFit/>
            </a:bodyPr>
            <a:lstStyle/>
            <a:p>
              <a:pPr algn="l">
                <a:lnSpc>
                  <a:spcPts val="4333"/>
                </a:lnSpc>
              </a:pPr>
            </a:p>
          </p:txBody>
        </p:sp>
      </p:grpSp>
      <p:grpSp>
        <p:nvGrpSpPr>
          <p:cNvPr name="Group 9" id="9"/>
          <p:cNvGrpSpPr/>
          <p:nvPr/>
        </p:nvGrpSpPr>
        <p:grpSpPr>
          <a:xfrm rot="0">
            <a:off x="16725388" y="0"/>
            <a:ext cx="1562612" cy="1673225"/>
            <a:chOff x="0" y="0"/>
            <a:chExt cx="2083482" cy="2230967"/>
          </a:xfrm>
        </p:grpSpPr>
        <p:grpSp>
          <p:nvGrpSpPr>
            <p:cNvPr name="Group 10" id="10"/>
            <p:cNvGrpSpPr/>
            <p:nvPr/>
          </p:nvGrpSpPr>
          <p:grpSpPr>
            <a:xfrm rot="0">
              <a:off x="75599" y="0"/>
              <a:ext cx="1932284" cy="2230967"/>
              <a:chOff x="0" y="0"/>
              <a:chExt cx="703982" cy="812800"/>
            </a:xfrm>
          </p:grpSpPr>
          <p:sp>
            <p:nvSpPr>
              <p:cNvPr name="Freeform 11" id="1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2" id="1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17</a:t>
              </a:r>
            </a:p>
          </p:txBody>
        </p:sp>
      </p:grpSp>
      <p:sp>
        <p:nvSpPr>
          <p:cNvPr name="Freeform 14" id="14"/>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4868109" y="2421173"/>
            <a:ext cx="7875747" cy="2459922"/>
          </a:xfrm>
          <a:custGeom>
            <a:avLst/>
            <a:gdLst/>
            <a:ahLst/>
            <a:cxnLst/>
            <a:rect r="r" b="b" t="t" l="l"/>
            <a:pathLst>
              <a:path h="2459922" w="7875747">
                <a:moveTo>
                  <a:pt x="0" y="0"/>
                </a:moveTo>
                <a:lnTo>
                  <a:pt x="7875747" y="0"/>
                </a:lnTo>
                <a:lnTo>
                  <a:pt x="7875747" y="2459922"/>
                </a:lnTo>
                <a:lnTo>
                  <a:pt x="0" y="2459922"/>
                </a:lnTo>
                <a:lnTo>
                  <a:pt x="0" y="0"/>
                </a:lnTo>
                <a:close/>
              </a:path>
            </a:pathLst>
          </a:custGeom>
          <a:blipFill>
            <a:blip r:embed="rId4"/>
            <a:stretch>
              <a:fillRect l="-20703" t="-83234" r="-46212" b="-253352"/>
            </a:stretch>
          </a:blipFill>
        </p:spPr>
      </p:sp>
      <p:sp>
        <p:nvSpPr>
          <p:cNvPr name="Freeform 16" id="16"/>
          <p:cNvSpPr/>
          <p:nvPr/>
        </p:nvSpPr>
        <p:spPr>
          <a:xfrm flipH="false" flipV="false" rot="0">
            <a:off x="9146439" y="5004920"/>
            <a:ext cx="4521408" cy="1495150"/>
          </a:xfrm>
          <a:custGeom>
            <a:avLst/>
            <a:gdLst/>
            <a:ahLst/>
            <a:cxnLst/>
            <a:rect r="r" b="b" t="t" l="l"/>
            <a:pathLst>
              <a:path h="1495150" w="4521408">
                <a:moveTo>
                  <a:pt x="0" y="0"/>
                </a:moveTo>
                <a:lnTo>
                  <a:pt x="4521408" y="0"/>
                </a:lnTo>
                <a:lnTo>
                  <a:pt x="4521408" y="1495150"/>
                </a:lnTo>
                <a:lnTo>
                  <a:pt x="0" y="1495150"/>
                </a:lnTo>
                <a:lnTo>
                  <a:pt x="0" y="0"/>
                </a:lnTo>
                <a:close/>
              </a:path>
            </a:pathLst>
          </a:custGeom>
          <a:blipFill>
            <a:blip r:embed="rId4"/>
            <a:stretch>
              <a:fillRect l="-45669" t="-503967" r="-226355" b="-315135"/>
            </a:stretch>
          </a:blipFill>
        </p:spPr>
      </p:sp>
      <p:sp>
        <p:nvSpPr>
          <p:cNvPr name="Freeform 17" id="17"/>
          <p:cNvSpPr/>
          <p:nvPr/>
        </p:nvSpPr>
        <p:spPr>
          <a:xfrm flipH="false" flipV="false" rot="0">
            <a:off x="9146439" y="6939283"/>
            <a:ext cx="7578949" cy="1447658"/>
          </a:xfrm>
          <a:custGeom>
            <a:avLst/>
            <a:gdLst/>
            <a:ahLst/>
            <a:cxnLst/>
            <a:rect r="r" b="b" t="t" l="l"/>
            <a:pathLst>
              <a:path h="1447658" w="7578949">
                <a:moveTo>
                  <a:pt x="0" y="0"/>
                </a:moveTo>
                <a:lnTo>
                  <a:pt x="7578949" y="0"/>
                </a:lnTo>
                <a:lnTo>
                  <a:pt x="7578949" y="1447658"/>
                </a:lnTo>
                <a:lnTo>
                  <a:pt x="0" y="1447658"/>
                </a:lnTo>
                <a:lnTo>
                  <a:pt x="0" y="0"/>
                </a:lnTo>
                <a:close/>
              </a:path>
            </a:pathLst>
          </a:custGeom>
          <a:blipFill>
            <a:blip r:embed="rId4"/>
            <a:stretch>
              <a:fillRect l="-22693" t="-608738" r="-60114" b="-73141"/>
            </a:stretch>
          </a:blipFill>
        </p:spPr>
      </p:sp>
      <p:sp>
        <p:nvSpPr>
          <p:cNvPr name="Freeform 18" id="18"/>
          <p:cNvSpPr/>
          <p:nvPr/>
        </p:nvSpPr>
        <p:spPr>
          <a:xfrm flipH="true" flipV="false" rot="-636598">
            <a:off x="16277627" y="7763991"/>
            <a:ext cx="1228418" cy="1428393"/>
          </a:xfrm>
          <a:custGeom>
            <a:avLst/>
            <a:gdLst/>
            <a:ahLst/>
            <a:cxnLst/>
            <a:rect r="r" b="b" t="t" l="l"/>
            <a:pathLst>
              <a:path h="1428393" w="1228418">
                <a:moveTo>
                  <a:pt x="1228418" y="0"/>
                </a:moveTo>
                <a:lnTo>
                  <a:pt x="0" y="0"/>
                </a:lnTo>
                <a:lnTo>
                  <a:pt x="0" y="1428393"/>
                </a:lnTo>
                <a:lnTo>
                  <a:pt x="1228418" y="1428393"/>
                </a:lnTo>
                <a:lnTo>
                  <a:pt x="122841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1159575" y="219075"/>
            <a:ext cx="15480886" cy="1111250"/>
          </a:xfrm>
          <a:prstGeom prst="rect">
            <a:avLst/>
          </a:prstGeom>
        </p:spPr>
        <p:txBody>
          <a:bodyPr anchor="t" rtlCol="false" tIns="0" lIns="0" bIns="0" rIns="0">
            <a:spAutoFit/>
          </a:bodyPr>
          <a:lstStyle/>
          <a:p>
            <a:pPr algn="ctr">
              <a:lnSpc>
                <a:spcPts val="9100"/>
              </a:lnSpc>
            </a:pPr>
            <a:r>
              <a:rPr lang="en-US" b="true" sz="6500">
                <a:solidFill>
                  <a:srgbClr val="000000"/>
                </a:solidFill>
                <a:latin typeface="Canva Sans Bold"/>
                <a:ea typeface="Canva Sans Bold"/>
                <a:cs typeface="Canva Sans Bold"/>
                <a:sym typeface="Canva Sans Bold"/>
              </a:rPr>
              <a:t>2.4 ESP32 xử lý và gửi dữ liệu lên AWS</a:t>
            </a:r>
          </a:p>
        </p:txBody>
      </p:sp>
      <p:sp>
        <p:nvSpPr>
          <p:cNvPr name="TextBox 20" id="20"/>
          <p:cNvSpPr txBox="true"/>
          <p:nvPr/>
        </p:nvSpPr>
        <p:spPr>
          <a:xfrm rot="0">
            <a:off x="2384830" y="1736958"/>
            <a:ext cx="12989586" cy="563999"/>
          </a:xfrm>
          <a:prstGeom prst="rect">
            <a:avLst/>
          </a:prstGeom>
        </p:spPr>
        <p:txBody>
          <a:bodyPr anchor="t" rtlCol="false" tIns="0" lIns="0" bIns="0" rIns="0">
            <a:spAutoFit/>
          </a:bodyPr>
          <a:lstStyle/>
          <a:p>
            <a:pPr algn="ctr">
              <a:lnSpc>
                <a:spcPts val="4613"/>
              </a:lnSpc>
              <a:spcBef>
                <a:spcPct val="0"/>
              </a:spcBef>
            </a:pPr>
            <a:r>
              <a:rPr lang="en-US" sz="3295">
                <a:solidFill>
                  <a:srgbClr val="000000"/>
                </a:solidFill>
                <a:latin typeface="Alatsi"/>
                <a:ea typeface="Alatsi"/>
                <a:cs typeface="Alatsi"/>
                <a:sym typeface="Alatsi"/>
              </a:rPr>
              <a:t>ESP32 tạo một chuỗi JSON chứa dữ liệu nhiệt độ và EC để gửi lên AWS IoT:</a:t>
            </a:r>
          </a:p>
        </p:txBody>
      </p:sp>
      <p:sp>
        <p:nvSpPr>
          <p:cNvPr name="TextBox 21" id="21"/>
          <p:cNvSpPr txBox="true"/>
          <p:nvPr/>
        </p:nvSpPr>
        <p:spPr>
          <a:xfrm rot="0">
            <a:off x="682144" y="5290670"/>
            <a:ext cx="7875747" cy="530979"/>
          </a:xfrm>
          <a:prstGeom prst="rect">
            <a:avLst/>
          </a:prstGeom>
        </p:spPr>
        <p:txBody>
          <a:bodyPr anchor="t" rtlCol="false" tIns="0" lIns="0" bIns="0" rIns="0">
            <a:spAutoFit/>
          </a:bodyPr>
          <a:lstStyle/>
          <a:p>
            <a:pPr algn="ctr">
              <a:lnSpc>
                <a:spcPts val="4333"/>
              </a:lnSpc>
              <a:spcBef>
                <a:spcPct val="0"/>
              </a:spcBef>
            </a:pPr>
            <a:r>
              <a:rPr lang="en-US" sz="3095">
                <a:solidFill>
                  <a:srgbClr val="000000"/>
                </a:solidFill>
                <a:latin typeface="Alatsi"/>
                <a:ea typeface="Alatsi"/>
                <a:cs typeface="Alatsi"/>
                <a:sym typeface="Alatsi"/>
              </a:rPr>
              <a:t>payload chứa dữ liệu dạng JSON, ví dụ:</a:t>
            </a:r>
          </a:p>
        </p:txBody>
      </p:sp>
      <p:sp>
        <p:nvSpPr>
          <p:cNvPr name="TextBox 22" id="22"/>
          <p:cNvSpPr txBox="true"/>
          <p:nvPr/>
        </p:nvSpPr>
        <p:spPr>
          <a:xfrm rot="0">
            <a:off x="1359166" y="7132133"/>
            <a:ext cx="7632568" cy="530979"/>
          </a:xfrm>
          <a:prstGeom prst="rect">
            <a:avLst/>
          </a:prstGeom>
        </p:spPr>
        <p:txBody>
          <a:bodyPr anchor="t" rtlCol="false" tIns="0" lIns="0" bIns="0" rIns="0">
            <a:spAutoFit/>
          </a:bodyPr>
          <a:lstStyle/>
          <a:p>
            <a:pPr algn="ctr">
              <a:lnSpc>
                <a:spcPts val="4333"/>
              </a:lnSpc>
              <a:spcBef>
                <a:spcPct val="0"/>
              </a:spcBef>
            </a:pPr>
            <a:r>
              <a:rPr lang="en-US" sz="3095">
                <a:solidFill>
                  <a:srgbClr val="000000"/>
                </a:solidFill>
                <a:latin typeface="Alatsi"/>
                <a:ea typeface="Alatsi"/>
                <a:cs typeface="Alatsi"/>
                <a:sym typeface="Alatsi"/>
              </a:rPr>
              <a:t>Dữ liệu được gửi lên AWS IoT thông qua MQTT:</a:t>
            </a:r>
          </a:p>
        </p:txBody>
      </p:sp>
      <p:sp>
        <p:nvSpPr>
          <p:cNvPr name="TextBox 23" id="23"/>
          <p:cNvSpPr txBox="true"/>
          <p:nvPr/>
        </p:nvSpPr>
        <p:spPr>
          <a:xfrm rot="0">
            <a:off x="2384830" y="8777466"/>
            <a:ext cx="15242214" cy="825491"/>
          </a:xfrm>
          <a:prstGeom prst="rect">
            <a:avLst/>
          </a:prstGeom>
        </p:spPr>
        <p:txBody>
          <a:bodyPr anchor="t" rtlCol="false" tIns="0" lIns="0" bIns="0" rIns="0">
            <a:spAutoFit/>
          </a:bodyPr>
          <a:lstStyle/>
          <a:p>
            <a:pPr algn="l">
              <a:lnSpc>
                <a:spcPts val="3325"/>
              </a:lnSpc>
              <a:spcBef>
                <a:spcPct val="0"/>
              </a:spcBef>
            </a:pPr>
            <a:r>
              <a:rPr lang="en-US" sz="2375">
                <a:solidFill>
                  <a:srgbClr val="AFCD53"/>
                </a:solidFill>
                <a:latin typeface="Alatsi"/>
                <a:ea typeface="Alatsi"/>
                <a:cs typeface="Alatsi"/>
                <a:sym typeface="Alatsi"/>
              </a:rPr>
              <a:t>mqttClient.publish(mqttTopicPub, payload.c_str()):</a:t>
            </a:r>
            <a:r>
              <a:rPr lang="en-US" sz="2375">
                <a:solidFill>
                  <a:srgbClr val="000000"/>
                </a:solidFill>
                <a:latin typeface="Alatsi"/>
                <a:ea typeface="Alatsi"/>
                <a:cs typeface="Alatsi"/>
                <a:sym typeface="Alatsi"/>
              </a:rPr>
              <a:t> Gửi dữ liệu JSON lên topic esp32/pub của AWS IoT.</a:t>
            </a:r>
          </a:p>
          <a:p>
            <a:pPr algn="l">
              <a:lnSpc>
                <a:spcPts val="3325"/>
              </a:lnSpc>
              <a:spcBef>
                <a:spcPct val="0"/>
              </a:spcBef>
            </a:pPr>
            <a:r>
              <a:rPr lang="en-US" sz="2375">
                <a:solidFill>
                  <a:srgbClr val="000000"/>
                </a:solidFill>
                <a:latin typeface="Alatsi"/>
                <a:ea typeface="Alatsi"/>
                <a:cs typeface="Alatsi"/>
                <a:sym typeface="Alatsi"/>
              </a:rPr>
              <a:t>Nếu gửi thành công, ESP32 sẽ in </a:t>
            </a:r>
            <a:r>
              <a:rPr lang="en-US" sz="2375">
                <a:solidFill>
                  <a:srgbClr val="AFCD53"/>
                </a:solidFill>
                <a:latin typeface="Alatsi"/>
                <a:ea typeface="Alatsi"/>
                <a:cs typeface="Alatsi"/>
                <a:sym typeface="Alatsi"/>
              </a:rPr>
              <a:t>"Message sent successfully!</a:t>
            </a:r>
            <a:r>
              <a:rPr lang="en-US" sz="2375">
                <a:solidFill>
                  <a:srgbClr val="000000"/>
                </a:solidFill>
                <a:latin typeface="Alatsi"/>
                <a:ea typeface="Alatsi"/>
                <a:cs typeface="Alatsi"/>
                <a:sym typeface="Alatsi"/>
              </a:rPr>
              <a:t>", nếu không, in </a:t>
            </a:r>
            <a:r>
              <a:rPr lang="en-US" sz="2375">
                <a:solidFill>
                  <a:srgbClr val="AFCD53"/>
                </a:solidFill>
                <a:latin typeface="Alatsi"/>
                <a:ea typeface="Alatsi"/>
                <a:cs typeface="Alatsi"/>
                <a:sym typeface="Alatsi"/>
              </a:rPr>
              <a:t>"Message failed to send!"</a:t>
            </a:r>
            <a:r>
              <a:rPr lang="en-US" sz="2375">
                <a:solidFill>
                  <a:srgbClr val="000000"/>
                </a:solidFill>
                <a:latin typeface="Alatsi"/>
                <a:ea typeface="Alatsi"/>
                <a:cs typeface="Alatsi"/>
                <a:sym typeface="Alatsi"/>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FD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16697" y="3819719"/>
            <a:ext cx="3333148" cy="3872151"/>
            <a:chOff x="0" y="0"/>
            <a:chExt cx="5466080" cy="6350000"/>
          </a:xfrm>
        </p:grpSpPr>
        <p:sp>
          <p:nvSpPr>
            <p:cNvPr name="Freeform 3" id="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4" id="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2045" t="0" r="-22045" b="0"/>
              </a:stretch>
            </a:blipFill>
          </p:spPr>
        </p:sp>
        <p:sp>
          <p:nvSpPr>
            <p:cNvPr name="Freeform 5" id="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6" id="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EFDA"/>
            </a:solidFill>
          </p:spPr>
        </p:sp>
      </p:grpSp>
      <p:grpSp>
        <p:nvGrpSpPr>
          <p:cNvPr name="Group 7" id="7"/>
          <p:cNvGrpSpPr>
            <a:grpSpLocks noChangeAspect="true"/>
          </p:cNvGrpSpPr>
          <p:nvPr/>
        </p:nvGrpSpPr>
        <p:grpSpPr>
          <a:xfrm rot="0">
            <a:off x="7438547" y="3819719"/>
            <a:ext cx="3333148" cy="3872151"/>
            <a:chOff x="0" y="0"/>
            <a:chExt cx="5466080" cy="6350000"/>
          </a:xfrm>
        </p:grpSpPr>
        <p:sp>
          <p:nvSpPr>
            <p:cNvPr name="Freeform 8" id="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t="0" r="-22045" b="0"/>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EFDA"/>
            </a:solidFill>
          </p:spPr>
        </p:sp>
      </p:grpSp>
      <p:grpSp>
        <p:nvGrpSpPr>
          <p:cNvPr name="Group 12" id="12"/>
          <p:cNvGrpSpPr>
            <a:grpSpLocks noChangeAspect="true"/>
          </p:cNvGrpSpPr>
          <p:nvPr/>
        </p:nvGrpSpPr>
        <p:grpSpPr>
          <a:xfrm rot="0">
            <a:off x="3401397" y="3819719"/>
            <a:ext cx="3333148" cy="3872151"/>
            <a:chOff x="0" y="0"/>
            <a:chExt cx="5466080" cy="6350000"/>
          </a:xfrm>
        </p:grpSpPr>
        <p:sp>
          <p:nvSpPr>
            <p:cNvPr name="Freeform 13" id="1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4" id="1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2045" t="0" r="-22045" b="0"/>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EFDA"/>
            </a:solidFill>
          </p:spPr>
        </p:sp>
      </p:grpSp>
      <p:sp>
        <p:nvSpPr>
          <p:cNvPr name="TextBox 17" id="17"/>
          <p:cNvSpPr txBox="true"/>
          <p:nvPr/>
        </p:nvSpPr>
        <p:spPr>
          <a:xfrm rot="0">
            <a:off x="4676662" y="2107719"/>
            <a:ext cx="8934676" cy="1102746"/>
          </a:xfrm>
          <a:prstGeom prst="rect">
            <a:avLst/>
          </a:prstGeom>
        </p:spPr>
        <p:txBody>
          <a:bodyPr anchor="t" rtlCol="false" tIns="0" lIns="0" bIns="0" rIns="0">
            <a:spAutoFit/>
          </a:bodyPr>
          <a:lstStyle/>
          <a:p>
            <a:pPr algn="ctr" marL="0" indent="0" lvl="0">
              <a:lnSpc>
                <a:spcPts val="8526"/>
              </a:lnSpc>
            </a:pPr>
            <a:r>
              <a:rPr lang="en-US" sz="7681">
                <a:solidFill>
                  <a:srgbClr val="000000"/>
                </a:solidFill>
                <a:latin typeface="Dynapuff Condensed"/>
                <a:ea typeface="Dynapuff Condensed"/>
                <a:cs typeface="Dynapuff Condensed"/>
                <a:sym typeface="Dynapuff Condensed"/>
              </a:rPr>
              <a:t>GROUP MEMBER</a:t>
            </a:r>
          </a:p>
        </p:txBody>
      </p:sp>
      <p:sp>
        <p:nvSpPr>
          <p:cNvPr name="TextBox 18" id="18"/>
          <p:cNvSpPr txBox="true"/>
          <p:nvPr/>
        </p:nvSpPr>
        <p:spPr>
          <a:xfrm rot="0">
            <a:off x="11380614" y="6959443"/>
            <a:ext cx="3605314" cy="527950"/>
          </a:xfrm>
          <a:prstGeom prst="rect">
            <a:avLst/>
          </a:prstGeom>
        </p:spPr>
        <p:txBody>
          <a:bodyPr anchor="t" rtlCol="false" tIns="0" lIns="0" bIns="0" rIns="0">
            <a:spAutoFit/>
          </a:bodyPr>
          <a:lstStyle/>
          <a:p>
            <a:pPr algn="ctr">
              <a:lnSpc>
                <a:spcPts val="4339"/>
              </a:lnSpc>
            </a:pPr>
            <a:r>
              <a:rPr lang="en-US" sz="2893">
                <a:solidFill>
                  <a:srgbClr val="000000"/>
                </a:solidFill>
                <a:latin typeface="Dynapuff SemiCondensed"/>
                <a:ea typeface="Dynapuff SemiCondensed"/>
                <a:cs typeface="Dynapuff SemiCondensed"/>
                <a:sym typeface="Dynapuff SemiCondensed"/>
              </a:rPr>
              <a:t>THANH VY</a:t>
            </a:r>
          </a:p>
        </p:txBody>
      </p:sp>
      <p:sp>
        <p:nvSpPr>
          <p:cNvPr name="TextBox 19" id="19"/>
          <p:cNvSpPr txBox="true"/>
          <p:nvPr/>
        </p:nvSpPr>
        <p:spPr>
          <a:xfrm rot="0">
            <a:off x="7312484" y="6934943"/>
            <a:ext cx="3585274" cy="552450"/>
          </a:xfrm>
          <a:prstGeom prst="rect">
            <a:avLst/>
          </a:prstGeom>
        </p:spPr>
        <p:txBody>
          <a:bodyPr anchor="t" rtlCol="false" tIns="0" lIns="0" bIns="0" rIns="0">
            <a:spAutoFit/>
          </a:bodyPr>
          <a:lstStyle/>
          <a:p>
            <a:pPr algn="ctr">
              <a:lnSpc>
                <a:spcPts val="4500"/>
              </a:lnSpc>
            </a:pPr>
            <a:r>
              <a:rPr lang="en-US" sz="3000">
                <a:solidFill>
                  <a:srgbClr val="000000"/>
                </a:solidFill>
                <a:latin typeface="Dynapuff SemiCondensed"/>
                <a:ea typeface="Dynapuff SemiCondensed"/>
                <a:cs typeface="Dynapuff SemiCondensed"/>
                <a:sym typeface="Dynapuff SemiCondensed"/>
              </a:rPr>
              <a:t>BAO NGOC</a:t>
            </a:r>
          </a:p>
        </p:txBody>
      </p:sp>
      <p:sp>
        <p:nvSpPr>
          <p:cNvPr name="TextBox 20" id="20"/>
          <p:cNvSpPr txBox="true"/>
          <p:nvPr/>
        </p:nvSpPr>
        <p:spPr>
          <a:xfrm rot="0">
            <a:off x="2994723" y="6934943"/>
            <a:ext cx="4146495" cy="552450"/>
          </a:xfrm>
          <a:prstGeom prst="rect">
            <a:avLst/>
          </a:prstGeom>
        </p:spPr>
        <p:txBody>
          <a:bodyPr anchor="t" rtlCol="false" tIns="0" lIns="0" bIns="0" rIns="0">
            <a:spAutoFit/>
          </a:bodyPr>
          <a:lstStyle/>
          <a:p>
            <a:pPr algn="ctr">
              <a:lnSpc>
                <a:spcPts val="4500"/>
              </a:lnSpc>
            </a:pPr>
            <a:r>
              <a:rPr lang="en-US" sz="3000">
                <a:solidFill>
                  <a:srgbClr val="000000"/>
                </a:solidFill>
                <a:latin typeface="Dynapuff SemiCondensed"/>
                <a:ea typeface="Dynapuff SemiCondensed"/>
                <a:cs typeface="Dynapuff SemiCondensed"/>
                <a:sym typeface="Dynapuff SemiCondensed"/>
              </a:rPr>
              <a:t>ANH KIET</a:t>
            </a:r>
          </a:p>
        </p:txBody>
      </p:sp>
      <p:sp>
        <p:nvSpPr>
          <p:cNvPr name="Freeform 21" id="21"/>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true" flipV="true" rot="0">
            <a:off x="14425139"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488937" y="2186236"/>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54292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3. KẾ</a:t>
            </a:r>
            <a:r>
              <a:rPr lang="en-US" sz="8499">
                <a:solidFill>
                  <a:srgbClr val="000000"/>
                </a:solidFill>
                <a:latin typeface="Alatsi"/>
                <a:ea typeface="Alatsi"/>
                <a:cs typeface="Alatsi"/>
                <a:sym typeface="Alatsi"/>
              </a:rPr>
              <a:t>T QUẢ VÀ ĐÁNH GIÁ</a:t>
            </a:r>
          </a:p>
        </p:txBody>
      </p:sp>
      <p:sp>
        <p:nvSpPr>
          <p:cNvPr name="Freeform 6" id="6"/>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18</a:t>
              </a:r>
            </a:p>
          </p:txBody>
        </p:sp>
      </p:grpSp>
      <p:sp>
        <p:nvSpPr>
          <p:cNvPr name="Freeform 12" id="1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80243" y="596124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53005" y="2998049"/>
            <a:ext cx="6491556" cy="7027394"/>
          </a:xfrm>
          <a:custGeom>
            <a:avLst/>
            <a:gdLst/>
            <a:ahLst/>
            <a:cxnLst/>
            <a:rect r="r" b="b" t="t" l="l"/>
            <a:pathLst>
              <a:path h="7027394" w="6491556">
                <a:moveTo>
                  <a:pt x="0" y="0"/>
                </a:moveTo>
                <a:lnTo>
                  <a:pt x="6491556" y="0"/>
                </a:lnTo>
                <a:lnTo>
                  <a:pt x="6491556" y="7027395"/>
                </a:lnTo>
                <a:lnTo>
                  <a:pt x="0" y="7027395"/>
                </a:lnTo>
                <a:lnTo>
                  <a:pt x="0" y="0"/>
                </a:lnTo>
                <a:close/>
              </a:path>
            </a:pathLst>
          </a:custGeom>
          <a:blipFill>
            <a:blip r:embed="rId4"/>
            <a:stretch>
              <a:fillRect l="0" t="0" r="0" b="0"/>
            </a:stretch>
          </a:blipFill>
        </p:spPr>
      </p:sp>
      <p:pic>
        <p:nvPicPr>
          <p:cNvPr name="Picture 15" id="1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361" t="0" r="361" b="0"/>
          <a:stretch>
            <a:fillRect/>
          </a:stretch>
        </p:blipFill>
        <p:spPr>
          <a:xfrm flipH="false" flipV="false" rot="0">
            <a:off x="9462433" y="2998049"/>
            <a:ext cx="7407760" cy="6995345"/>
          </a:xfrm>
          <a:prstGeom prst="rect">
            <a:avLst/>
          </a:prstGeom>
        </p:spPr>
      </p:pic>
      <p:sp>
        <p:nvSpPr>
          <p:cNvPr name="TextBox 16" id="16"/>
          <p:cNvSpPr txBox="true"/>
          <p:nvPr/>
        </p:nvSpPr>
        <p:spPr>
          <a:xfrm rot="0">
            <a:off x="1353005" y="1908176"/>
            <a:ext cx="7530658"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3.1 Mô hình hoàn th</a:t>
            </a:r>
            <a:r>
              <a:rPr lang="en-US" sz="4700">
                <a:solidFill>
                  <a:srgbClr val="000000"/>
                </a:solidFill>
                <a:latin typeface="Alatsi"/>
                <a:ea typeface="Alatsi"/>
                <a:cs typeface="Alatsi"/>
                <a:sym typeface="Alatsi"/>
              </a:rPr>
              <a:t>iện</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488937" y="2186236"/>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54292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3. KẾ</a:t>
            </a:r>
            <a:r>
              <a:rPr lang="en-US" sz="8499">
                <a:solidFill>
                  <a:srgbClr val="000000"/>
                </a:solidFill>
                <a:latin typeface="Alatsi"/>
                <a:ea typeface="Alatsi"/>
                <a:cs typeface="Alatsi"/>
                <a:sym typeface="Alatsi"/>
              </a:rPr>
              <a:t>T QUẢ VÀ ĐÁNH GIÁ</a:t>
            </a:r>
          </a:p>
        </p:txBody>
      </p:sp>
      <p:sp>
        <p:nvSpPr>
          <p:cNvPr name="Freeform 6" id="6"/>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19</a:t>
              </a:r>
            </a:p>
          </p:txBody>
        </p:sp>
      </p:grpSp>
      <p:sp>
        <p:nvSpPr>
          <p:cNvPr name="Freeform 12" id="1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80243" y="596124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47417" y="4340084"/>
            <a:ext cx="8034949" cy="5452857"/>
          </a:xfrm>
          <a:custGeom>
            <a:avLst/>
            <a:gdLst/>
            <a:ahLst/>
            <a:cxnLst/>
            <a:rect r="r" b="b" t="t" l="l"/>
            <a:pathLst>
              <a:path h="5452857" w="8034949">
                <a:moveTo>
                  <a:pt x="0" y="0"/>
                </a:moveTo>
                <a:lnTo>
                  <a:pt x="8034948" y="0"/>
                </a:lnTo>
                <a:lnTo>
                  <a:pt x="8034948" y="5452858"/>
                </a:lnTo>
                <a:lnTo>
                  <a:pt x="0" y="5452858"/>
                </a:lnTo>
                <a:lnTo>
                  <a:pt x="0" y="0"/>
                </a:lnTo>
                <a:close/>
              </a:path>
            </a:pathLst>
          </a:custGeom>
          <a:blipFill>
            <a:blip r:embed="rId4"/>
            <a:stretch>
              <a:fillRect l="-20792" t="0" r="-19858" b="0"/>
            </a:stretch>
          </a:blipFill>
        </p:spPr>
      </p:sp>
      <p:sp>
        <p:nvSpPr>
          <p:cNvPr name="Freeform 15" id="15"/>
          <p:cNvSpPr/>
          <p:nvPr/>
        </p:nvSpPr>
        <p:spPr>
          <a:xfrm flipH="false" flipV="false" rot="0">
            <a:off x="10514571" y="4340084"/>
            <a:ext cx="6744729" cy="5492091"/>
          </a:xfrm>
          <a:custGeom>
            <a:avLst/>
            <a:gdLst/>
            <a:ahLst/>
            <a:cxnLst/>
            <a:rect r="r" b="b" t="t" l="l"/>
            <a:pathLst>
              <a:path h="5492091" w="6744729">
                <a:moveTo>
                  <a:pt x="0" y="0"/>
                </a:moveTo>
                <a:lnTo>
                  <a:pt x="6744729" y="0"/>
                </a:lnTo>
                <a:lnTo>
                  <a:pt x="6744729" y="5492092"/>
                </a:lnTo>
                <a:lnTo>
                  <a:pt x="0" y="5492092"/>
                </a:lnTo>
                <a:lnTo>
                  <a:pt x="0" y="0"/>
                </a:lnTo>
                <a:close/>
              </a:path>
            </a:pathLst>
          </a:custGeom>
          <a:blipFill>
            <a:blip r:embed="rId5"/>
            <a:stretch>
              <a:fillRect l="-12255" t="-21409" r="0" b="-10165"/>
            </a:stretch>
          </a:blipFill>
        </p:spPr>
      </p:sp>
      <p:sp>
        <p:nvSpPr>
          <p:cNvPr name="TextBox 16" id="16"/>
          <p:cNvSpPr txBox="true"/>
          <p:nvPr/>
        </p:nvSpPr>
        <p:spPr>
          <a:xfrm rot="0">
            <a:off x="1353005" y="1908176"/>
            <a:ext cx="11491529"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3.2 Hiển thị dữ liệu thực tế từ hệ thố</a:t>
            </a:r>
            <a:r>
              <a:rPr lang="en-US" sz="4700">
                <a:solidFill>
                  <a:srgbClr val="000000"/>
                </a:solidFill>
                <a:latin typeface="Alatsi"/>
                <a:ea typeface="Alatsi"/>
                <a:cs typeface="Alatsi"/>
                <a:sym typeface="Alatsi"/>
              </a:rPr>
              <a:t>ng.</a:t>
            </a:r>
          </a:p>
        </p:txBody>
      </p:sp>
      <p:sp>
        <p:nvSpPr>
          <p:cNvPr name="TextBox 17" id="17"/>
          <p:cNvSpPr txBox="true"/>
          <p:nvPr/>
        </p:nvSpPr>
        <p:spPr>
          <a:xfrm rot="0">
            <a:off x="1353005" y="2924685"/>
            <a:ext cx="4928923" cy="1073904"/>
          </a:xfrm>
          <a:prstGeom prst="rect">
            <a:avLst/>
          </a:prstGeom>
        </p:spPr>
        <p:txBody>
          <a:bodyPr anchor="t" rtlCol="false" tIns="0" lIns="0" bIns="0" rIns="0">
            <a:spAutoFit/>
          </a:bodyPr>
          <a:lstStyle/>
          <a:p>
            <a:pPr algn="l">
              <a:lnSpc>
                <a:spcPts val="4333"/>
              </a:lnSpc>
              <a:spcBef>
                <a:spcPct val="0"/>
              </a:spcBef>
            </a:pPr>
            <a:r>
              <a:rPr lang="en-US" sz="3095">
                <a:solidFill>
                  <a:srgbClr val="000000"/>
                </a:solidFill>
                <a:latin typeface="Alatsi"/>
                <a:ea typeface="Alatsi"/>
                <a:cs typeface="Alatsi"/>
                <a:sym typeface="Alatsi"/>
              </a:rPr>
              <a:t>* Hiển thị trên OLed:</a:t>
            </a:r>
          </a:p>
          <a:p>
            <a:pPr algn="l">
              <a:lnSpc>
                <a:spcPts val="4333"/>
              </a:lnSpc>
              <a:spcBef>
                <a:spcPct val="0"/>
              </a:spcBef>
            </a:pPr>
            <a:r>
              <a:rPr lang="en-US" sz="3095">
                <a:solidFill>
                  <a:srgbClr val="7A0B44"/>
                </a:solidFill>
                <a:latin typeface="Alatsi"/>
                <a:ea typeface="Alatsi"/>
                <a:cs typeface="Alatsi"/>
                <a:sym typeface="Alatsi"/>
              </a:rPr>
              <a:t>Kết quả thử nghiệm nước lọc:</a:t>
            </a:r>
          </a:p>
        </p:txBody>
      </p:sp>
      <p:sp>
        <p:nvSpPr>
          <p:cNvPr name="TextBox 18" id="18"/>
          <p:cNvSpPr txBox="true"/>
          <p:nvPr/>
        </p:nvSpPr>
        <p:spPr>
          <a:xfrm rot="0">
            <a:off x="10589039" y="3467610"/>
            <a:ext cx="5144294" cy="530979"/>
          </a:xfrm>
          <a:prstGeom prst="rect">
            <a:avLst/>
          </a:prstGeom>
        </p:spPr>
        <p:txBody>
          <a:bodyPr anchor="t" rtlCol="false" tIns="0" lIns="0" bIns="0" rIns="0">
            <a:spAutoFit/>
          </a:bodyPr>
          <a:lstStyle/>
          <a:p>
            <a:pPr algn="ctr">
              <a:lnSpc>
                <a:spcPts val="4333"/>
              </a:lnSpc>
              <a:spcBef>
                <a:spcPct val="0"/>
              </a:spcBef>
            </a:pPr>
            <a:r>
              <a:rPr lang="en-US" sz="3095">
                <a:solidFill>
                  <a:srgbClr val="7A0B44"/>
                </a:solidFill>
                <a:latin typeface="Alatsi"/>
                <a:ea typeface="Alatsi"/>
                <a:cs typeface="Alatsi"/>
                <a:sym typeface="Alatsi"/>
              </a:rPr>
              <a:t>Kết quả thử nghiệm nước máy: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488937" y="2186236"/>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54292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3. KẾ</a:t>
            </a:r>
            <a:r>
              <a:rPr lang="en-US" sz="8499">
                <a:solidFill>
                  <a:srgbClr val="000000"/>
                </a:solidFill>
                <a:latin typeface="Alatsi"/>
                <a:ea typeface="Alatsi"/>
                <a:cs typeface="Alatsi"/>
                <a:sym typeface="Alatsi"/>
              </a:rPr>
              <a:t>T QUẢ VÀ ĐÁNH GIÁ</a:t>
            </a:r>
          </a:p>
        </p:txBody>
      </p:sp>
      <p:sp>
        <p:nvSpPr>
          <p:cNvPr name="Freeform 6" id="6"/>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20</a:t>
              </a:r>
            </a:p>
          </p:txBody>
        </p:sp>
      </p:grpSp>
      <p:sp>
        <p:nvSpPr>
          <p:cNvPr name="Freeform 12" id="1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80243" y="596124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353005" y="3723720"/>
            <a:ext cx="12411162" cy="5888173"/>
          </a:xfrm>
          <a:custGeom>
            <a:avLst/>
            <a:gdLst/>
            <a:ahLst/>
            <a:cxnLst/>
            <a:rect r="r" b="b" t="t" l="l"/>
            <a:pathLst>
              <a:path h="5888173" w="12411162">
                <a:moveTo>
                  <a:pt x="0" y="0"/>
                </a:moveTo>
                <a:lnTo>
                  <a:pt x="12411162" y="0"/>
                </a:lnTo>
                <a:lnTo>
                  <a:pt x="12411162" y="5888173"/>
                </a:lnTo>
                <a:lnTo>
                  <a:pt x="0" y="5888173"/>
                </a:lnTo>
                <a:lnTo>
                  <a:pt x="0" y="0"/>
                </a:lnTo>
                <a:close/>
              </a:path>
            </a:pathLst>
          </a:custGeom>
          <a:blipFill>
            <a:blip r:embed="rId4"/>
            <a:stretch>
              <a:fillRect l="0" t="-91821" r="0" b="-10264"/>
            </a:stretch>
          </a:blipFill>
        </p:spPr>
      </p:sp>
      <p:sp>
        <p:nvSpPr>
          <p:cNvPr name="Freeform 15" id="15"/>
          <p:cNvSpPr/>
          <p:nvPr/>
        </p:nvSpPr>
        <p:spPr>
          <a:xfrm flipH="false" flipV="false" rot="0">
            <a:off x="14252789" y="2714192"/>
            <a:ext cx="3212732" cy="3113429"/>
          </a:xfrm>
          <a:custGeom>
            <a:avLst/>
            <a:gdLst/>
            <a:ahLst/>
            <a:cxnLst/>
            <a:rect r="r" b="b" t="t" l="l"/>
            <a:pathLst>
              <a:path h="3113429" w="3212732">
                <a:moveTo>
                  <a:pt x="0" y="0"/>
                </a:moveTo>
                <a:lnTo>
                  <a:pt x="3212732" y="0"/>
                </a:lnTo>
                <a:lnTo>
                  <a:pt x="3212732" y="3113429"/>
                </a:lnTo>
                <a:lnTo>
                  <a:pt x="0" y="31134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353005" y="1908176"/>
            <a:ext cx="11491529" cy="795020"/>
          </a:xfrm>
          <a:prstGeom prst="rect">
            <a:avLst/>
          </a:prstGeom>
        </p:spPr>
        <p:txBody>
          <a:bodyPr anchor="t" rtlCol="false" tIns="0" lIns="0" bIns="0" rIns="0">
            <a:spAutoFit/>
          </a:bodyPr>
          <a:lstStyle/>
          <a:p>
            <a:pPr algn="l">
              <a:lnSpc>
                <a:spcPts val="6580"/>
              </a:lnSpc>
            </a:pPr>
            <a:r>
              <a:rPr lang="en-US" sz="4700">
                <a:solidFill>
                  <a:srgbClr val="000000"/>
                </a:solidFill>
                <a:latin typeface="Alatsi"/>
                <a:ea typeface="Alatsi"/>
                <a:cs typeface="Alatsi"/>
                <a:sym typeface="Alatsi"/>
              </a:rPr>
              <a:t>3.2 Hiển thị dữ liệu thực tế từ hệ thố</a:t>
            </a:r>
            <a:r>
              <a:rPr lang="en-US" sz="4700">
                <a:solidFill>
                  <a:srgbClr val="000000"/>
                </a:solidFill>
                <a:latin typeface="Alatsi"/>
                <a:ea typeface="Alatsi"/>
                <a:cs typeface="Alatsi"/>
                <a:sym typeface="Alatsi"/>
              </a:rPr>
              <a:t>ng.</a:t>
            </a:r>
          </a:p>
        </p:txBody>
      </p:sp>
      <p:sp>
        <p:nvSpPr>
          <p:cNvPr name="TextBox 17" id="17"/>
          <p:cNvSpPr txBox="true"/>
          <p:nvPr/>
        </p:nvSpPr>
        <p:spPr>
          <a:xfrm rot="0">
            <a:off x="319122" y="3045973"/>
            <a:ext cx="9371171" cy="530979"/>
          </a:xfrm>
          <a:prstGeom prst="rect">
            <a:avLst/>
          </a:prstGeom>
        </p:spPr>
        <p:txBody>
          <a:bodyPr anchor="t" rtlCol="false" tIns="0" lIns="0" bIns="0" rIns="0">
            <a:spAutoFit/>
          </a:bodyPr>
          <a:lstStyle/>
          <a:p>
            <a:pPr algn="ctr">
              <a:lnSpc>
                <a:spcPts val="4333"/>
              </a:lnSpc>
              <a:spcBef>
                <a:spcPct val="0"/>
              </a:spcBef>
            </a:pPr>
            <a:r>
              <a:rPr lang="en-US" sz="3095">
                <a:solidFill>
                  <a:srgbClr val="7A0B44"/>
                </a:solidFill>
                <a:latin typeface="Alatsi"/>
                <a:ea typeface="Alatsi"/>
                <a:cs typeface="Alatsi"/>
                <a:sym typeface="Alatsi"/>
              </a:rPr>
              <a:t>Kết quả thử nghiệm khi cho muối vào nước: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488937" y="2186236"/>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54292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3. KẾ</a:t>
            </a:r>
            <a:r>
              <a:rPr lang="en-US" sz="8499">
                <a:solidFill>
                  <a:srgbClr val="000000"/>
                </a:solidFill>
                <a:latin typeface="Alatsi"/>
                <a:ea typeface="Alatsi"/>
                <a:cs typeface="Alatsi"/>
                <a:sym typeface="Alatsi"/>
              </a:rPr>
              <a:t>T QUẢ VÀ ĐÁNH GIÁ</a:t>
            </a:r>
          </a:p>
        </p:txBody>
      </p:sp>
      <p:sp>
        <p:nvSpPr>
          <p:cNvPr name="Freeform 6" id="6"/>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21</a:t>
              </a:r>
            </a:p>
          </p:txBody>
        </p:sp>
      </p:grpSp>
      <p:sp>
        <p:nvSpPr>
          <p:cNvPr name="Freeform 12" id="12"/>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780243" y="596124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5055" y="3955170"/>
            <a:ext cx="9142491" cy="5061697"/>
          </a:xfrm>
          <a:custGeom>
            <a:avLst/>
            <a:gdLst/>
            <a:ahLst/>
            <a:cxnLst/>
            <a:rect r="r" b="b" t="t" l="l"/>
            <a:pathLst>
              <a:path h="5061697" w="9142491">
                <a:moveTo>
                  <a:pt x="0" y="0"/>
                </a:moveTo>
                <a:lnTo>
                  <a:pt x="9142490" y="0"/>
                </a:lnTo>
                <a:lnTo>
                  <a:pt x="9142490" y="5061698"/>
                </a:lnTo>
                <a:lnTo>
                  <a:pt x="0" y="5061698"/>
                </a:lnTo>
                <a:lnTo>
                  <a:pt x="0" y="0"/>
                </a:lnTo>
                <a:close/>
              </a:path>
            </a:pathLst>
          </a:custGeom>
          <a:blipFill>
            <a:blip r:embed="rId4"/>
            <a:stretch>
              <a:fillRect l="-8731" t="-18536" r="-28745" b="-21139"/>
            </a:stretch>
          </a:blipFill>
        </p:spPr>
      </p:sp>
      <p:sp>
        <p:nvSpPr>
          <p:cNvPr name="Freeform 15" id="15"/>
          <p:cNvSpPr/>
          <p:nvPr/>
        </p:nvSpPr>
        <p:spPr>
          <a:xfrm flipH="false" flipV="false" rot="0">
            <a:off x="9643770" y="3920178"/>
            <a:ext cx="9336992" cy="5131683"/>
          </a:xfrm>
          <a:custGeom>
            <a:avLst/>
            <a:gdLst/>
            <a:ahLst/>
            <a:cxnLst/>
            <a:rect r="r" b="b" t="t" l="l"/>
            <a:pathLst>
              <a:path h="5131683" w="9336992">
                <a:moveTo>
                  <a:pt x="0" y="0"/>
                </a:moveTo>
                <a:lnTo>
                  <a:pt x="9336993" y="0"/>
                </a:lnTo>
                <a:lnTo>
                  <a:pt x="9336993" y="5131682"/>
                </a:lnTo>
                <a:lnTo>
                  <a:pt x="0" y="5131682"/>
                </a:lnTo>
                <a:lnTo>
                  <a:pt x="0" y="0"/>
                </a:lnTo>
                <a:close/>
              </a:path>
            </a:pathLst>
          </a:custGeom>
          <a:blipFill>
            <a:blip r:embed="rId5"/>
            <a:stretch>
              <a:fillRect l="-47178" t="-33996" r="-1407" b="-18075"/>
            </a:stretch>
          </a:blipFill>
        </p:spPr>
      </p:sp>
      <p:sp>
        <p:nvSpPr>
          <p:cNvPr name="TextBox 16" id="16"/>
          <p:cNvSpPr txBox="true"/>
          <p:nvPr/>
        </p:nvSpPr>
        <p:spPr>
          <a:xfrm rot="0">
            <a:off x="1353005" y="1908176"/>
            <a:ext cx="11491529" cy="795020"/>
          </a:xfrm>
          <a:prstGeom prst="rect">
            <a:avLst/>
          </a:prstGeom>
        </p:spPr>
        <p:txBody>
          <a:bodyPr anchor="t" rtlCol="false" tIns="0" lIns="0" bIns="0" rIns="0">
            <a:spAutoFit/>
          </a:bodyPr>
          <a:lstStyle/>
          <a:p>
            <a:pPr algn="l">
              <a:lnSpc>
                <a:spcPts val="6580"/>
              </a:lnSpc>
            </a:pPr>
            <a:r>
              <a:rPr lang="en-US" sz="4700">
                <a:solidFill>
                  <a:srgbClr val="466C97"/>
                </a:solidFill>
                <a:latin typeface="Alatsi"/>
                <a:ea typeface="Alatsi"/>
                <a:cs typeface="Alatsi"/>
                <a:sym typeface="Alatsi"/>
              </a:rPr>
              <a:t>3.2 Hiển thị dữ liệu thực tế từ hệ thống</a:t>
            </a:r>
          </a:p>
        </p:txBody>
      </p:sp>
      <p:sp>
        <p:nvSpPr>
          <p:cNvPr name="TextBox 17" id="17"/>
          <p:cNvSpPr txBox="true"/>
          <p:nvPr/>
        </p:nvSpPr>
        <p:spPr>
          <a:xfrm rot="0">
            <a:off x="115055" y="3030356"/>
            <a:ext cx="4941003" cy="530979"/>
          </a:xfrm>
          <a:prstGeom prst="rect">
            <a:avLst/>
          </a:prstGeom>
        </p:spPr>
        <p:txBody>
          <a:bodyPr anchor="t" rtlCol="false" tIns="0" lIns="0" bIns="0" rIns="0">
            <a:spAutoFit/>
          </a:bodyPr>
          <a:lstStyle/>
          <a:p>
            <a:pPr algn="ctr">
              <a:lnSpc>
                <a:spcPts val="4333"/>
              </a:lnSpc>
              <a:spcBef>
                <a:spcPct val="0"/>
              </a:spcBef>
            </a:pPr>
            <a:r>
              <a:rPr lang="en-US" sz="3095">
                <a:solidFill>
                  <a:srgbClr val="465562"/>
                </a:solidFill>
                <a:latin typeface="Alatsi"/>
                <a:ea typeface="Alatsi"/>
                <a:cs typeface="Alatsi"/>
                <a:sym typeface="Alatsi"/>
              </a:rPr>
              <a:t>*</a:t>
            </a:r>
            <a:r>
              <a:rPr lang="en-US" sz="3095">
                <a:solidFill>
                  <a:srgbClr val="465562"/>
                </a:solidFill>
                <a:latin typeface="Alatsi"/>
                <a:ea typeface="Alatsi"/>
                <a:cs typeface="Alatsi"/>
                <a:sym typeface="Alatsi"/>
              </a:rPr>
              <a:t> Hiển thị trên ThingSpeak:</a:t>
            </a:r>
          </a:p>
        </p:txBody>
      </p:sp>
      <p:sp>
        <p:nvSpPr>
          <p:cNvPr name="TextBox 18" id="18"/>
          <p:cNvSpPr txBox="true"/>
          <p:nvPr/>
        </p:nvSpPr>
        <p:spPr>
          <a:xfrm rot="0">
            <a:off x="9643770" y="3030356"/>
            <a:ext cx="4941003" cy="530979"/>
          </a:xfrm>
          <a:prstGeom prst="rect">
            <a:avLst/>
          </a:prstGeom>
        </p:spPr>
        <p:txBody>
          <a:bodyPr anchor="t" rtlCol="false" tIns="0" lIns="0" bIns="0" rIns="0">
            <a:spAutoFit/>
          </a:bodyPr>
          <a:lstStyle/>
          <a:p>
            <a:pPr algn="l">
              <a:lnSpc>
                <a:spcPts val="4333"/>
              </a:lnSpc>
              <a:spcBef>
                <a:spcPct val="0"/>
              </a:spcBef>
            </a:pPr>
            <a:r>
              <a:rPr lang="en-US" sz="3095">
                <a:solidFill>
                  <a:srgbClr val="465562"/>
                </a:solidFill>
                <a:latin typeface="Alatsi"/>
                <a:ea typeface="Alatsi"/>
                <a:cs typeface="Alatsi"/>
                <a:sym typeface="Alatsi"/>
              </a:rPr>
              <a:t>*</a:t>
            </a:r>
            <a:r>
              <a:rPr lang="en-US" sz="3095">
                <a:solidFill>
                  <a:srgbClr val="465562"/>
                </a:solidFill>
                <a:latin typeface="Alatsi"/>
                <a:ea typeface="Alatsi"/>
                <a:cs typeface="Alatsi"/>
                <a:sym typeface="Alatsi"/>
              </a:rPr>
              <a:t> Hiển thị trên AWS: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0" y="1152525"/>
            <a:ext cx="15392146" cy="2030670"/>
          </a:xfrm>
          <a:prstGeom prst="rect">
            <a:avLst/>
          </a:prstGeom>
        </p:spPr>
        <p:txBody>
          <a:bodyPr anchor="t" rtlCol="false" tIns="0" lIns="0" bIns="0" rIns="0">
            <a:spAutoFit/>
          </a:bodyPr>
          <a:lstStyle/>
          <a:p>
            <a:pPr algn="l" marL="632018" indent="-316009" lvl="1">
              <a:lnSpc>
                <a:spcPts val="4098"/>
              </a:lnSpc>
              <a:buFont typeface="Arial"/>
              <a:buChar char="•"/>
            </a:pPr>
            <a:r>
              <a:rPr lang="en-US" sz="2927">
                <a:solidFill>
                  <a:srgbClr val="000000"/>
                </a:solidFill>
                <a:latin typeface="Alatsi"/>
                <a:ea typeface="Alatsi"/>
                <a:cs typeface="Alatsi"/>
                <a:sym typeface="Alatsi"/>
              </a:rPr>
              <a:t>2 cả</a:t>
            </a:r>
            <a:r>
              <a:rPr lang="en-US" sz="2927">
                <a:solidFill>
                  <a:srgbClr val="000000"/>
                </a:solidFill>
                <a:latin typeface="Alatsi"/>
                <a:ea typeface="Alatsi"/>
                <a:cs typeface="Alatsi"/>
                <a:sym typeface="Alatsi"/>
              </a:rPr>
              <a:t>m biến đo nhiệt độ và giá trị EC có độ chính xác cao so với điều kiện môi trường thực tế.</a:t>
            </a:r>
          </a:p>
          <a:p>
            <a:pPr algn="l" marL="632018" indent="-316009" lvl="1">
              <a:lnSpc>
                <a:spcPts val="4098"/>
              </a:lnSpc>
              <a:buFont typeface="Arial"/>
              <a:buChar char="•"/>
            </a:pPr>
            <a:r>
              <a:rPr lang="en-US" sz="2927">
                <a:solidFill>
                  <a:srgbClr val="000000"/>
                </a:solidFill>
                <a:latin typeface="Alatsi"/>
                <a:ea typeface="Alatsi"/>
                <a:cs typeface="Alatsi"/>
                <a:sym typeface="Alatsi"/>
              </a:rPr>
              <a:t>Dữ liệu hiển thị trên AWS và ThingSpeak khớp với màn hình OLED, cho thấy hệ thống truyền dữ liệu hoạt động ổn định.</a:t>
            </a:r>
          </a:p>
          <a:p>
            <a:pPr algn="l">
              <a:lnSpc>
                <a:spcPts val="4098"/>
              </a:lnSpc>
            </a:pPr>
          </a:p>
        </p:txBody>
      </p:sp>
      <p:sp>
        <p:nvSpPr>
          <p:cNvPr name="AutoShape 3" id="3"/>
          <p:cNvSpPr/>
          <p:nvPr/>
        </p:nvSpPr>
        <p:spPr>
          <a:xfrm>
            <a:off x="-410774" y="9899130"/>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534983" y="9975330"/>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22</a:t>
              </a:r>
            </a:p>
          </p:txBody>
        </p:sp>
      </p:grpSp>
      <p:sp>
        <p:nvSpPr>
          <p:cNvPr name="Freeform 10" id="10"/>
          <p:cNvSpPr/>
          <p:nvPr/>
        </p:nvSpPr>
        <p:spPr>
          <a:xfrm flipH="true" flipV="false" rot="0">
            <a:off x="-4280171" y="6780517"/>
            <a:ext cx="7315200" cy="2477783"/>
          </a:xfrm>
          <a:custGeom>
            <a:avLst/>
            <a:gdLst/>
            <a:ahLst/>
            <a:cxnLst/>
            <a:rect r="r" b="b" t="t" l="l"/>
            <a:pathLst>
              <a:path h="2477783" w="7315200">
                <a:moveTo>
                  <a:pt x="7315200" y="0"/>
                </a:moveTo>
                <a:lnTo>
                  <a:pt x="0" y="0"/>
                </a:lnTo>
                <a:lnTo>
                  <a:pt x="0" y="2477783"/>
                </a:lnTo>
                <a:lnTo>
                  <a:pt x="7315200" y="2477783"/>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2" id="12"/>
          <p:cNvGraphicFramePr>
            <a:graphicFrameLocks noGrp="true"/>
          </p:cNvGraphicFramePr>
          <p:nvPr/>
        </p:nvGraphicFramePr>
        <p:xfrm>
          <a:off x="1028700" y="3354645"/>
          <a:ext cx="16125716" cy="6410325"/>
        </p:xfrm>
        <a:graphic>
          <a:graphicData uri="http://schemas.openxmlformats.org/drawingml/2006/table">
            <a:tbl>
              <a:tblPr/>
              <a:tblGrid>
                <a:gridCol w="5375239"/>
                <a:gridCol w="5375239"/>
                <a:gridCol w="5375239"/>
              </a:tblGrid>
              <a:tr h="1215091">
                <a:tc>
                  <a:txBody>
                    <a:bodyPr anchor="t" rtlCol="false"/>
                    <a:lstStyle/>
                    <a:p>
                      <a:pPr algn="ctr">
                        <a:lnSpc>
                          <a:spcPts val="3219"/>
                        </a:lnSpc>
                        <a:defRPr/>
                      </a:pPr>
                      <a:r>
                        <a:rPr lang="en-US" sz="2299">
                          <a:solidFill>
                            <a:srgbClr val="000000"/>
                          </a:solidFill>
                          <a:latin typeface="Bungee"/>
                          <a:ea typeface="Bungee"/>
                          <a:cs typeface="Bungee"/>
                          <a:sym typeface="Bungee"/>
                        </a:rPr>
                        <a:t>Tiêu chí</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Bungee"/>
                          <a:ea typeface="Bungee"/>
                          <a:cs typeface="Bungee"/>
                          <a:sym typeface="Bungee"/>
                        </a:rPr>
                        <a:t>ThingSpeak</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219"/>
                        </a:lnSpc>
                        <a:defRPr/>
                      </a:pPr>
                      <a:r>
                        <a:rPr lang="en-US" sz="2299">
                          <a:solidFill>
                            <a:srgbClr val="000000"/>
                          </a:solidFill>
                          <a:latin typeface="Bungee"/>
                          <a:ea typeface="Bungee"/>
                          <a:cs typeface="Bungee"/>
                          <a:sym typeface="Bungee"/>
                        </a:rPr>
                        <a:t>AWS IoT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05524">
                <a:tc>
                  <a:txBody>
                    <a:bodyPr anchor="t" rtlCol="false"/>
                    <a:lstStyle/>
                    <a:p>
                      <a:pPr algn="ctr">
                        <a:lnSpc>
                          <a:spcPts val="2939"/>
                        </a:lnSpc>
                        <a:defRPr/>
                      </a:pPr>
                      <a:r>
                        <a:rPr lang="en-US" sz="2099" b="true">
                          <a:solidFill>
                            <a:srgbClr val="000000"/>
                          </a:solidFill>
                          <a:latin typeface="Canva Sans Bold"/>
                          <a:ea typeface="Canva Sans Bold"/>
                          <a:cs typeface="Canva Sans Bold"/>
                          <a:sym typeface="Canva Sans Bold"/>
                        </a:rPr>
                        <a:t>Mục đích chính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Lưu trữ và hiển thị dữ liệu IoT đơn giản.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Hạ tầng mạnh mẽ cho IoT, hỗ trợ phân tích dữ liệu lớn.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05524">
                <a:tc>
                  <a:txBody>
                    <a:bodyPr anchor="t" rtlCol="false"/>
                    <a:lstStyle/>
                    <a:p>
                      <a:pPr algn="ctr">
                        <a:lnSpc>
                          <a:spcPts val="2939"/>
                        </a:lnSpc>
                        <a:defRPr/>
                      </a:pPr>
                      <a:r>
                        <a:rPr lang="en-US" sz="2099" b="true">
                          <a:solidFill>
                            <a:srgbClr val="000000"/>
                          </a:solidFill>
                          <a:latin typeface="Canva Sans Bold"/>
                          <a:ea typeface="Canva Sans Bold"/>
                          <a:cs typeface="Canva Sans Bold"/>
                          <a:sym typeface="Canva Sans Bold"/>
                        </a:rPr>
                        <a:t>Dễ sử dụng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Dễ dàng thiết lập và trực quan hóa dữ liệu.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Yêu cầu cấu hình phức tạp hơn.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05524">
                <a:tc>
                  <a:txBody>
                    <a:bodyPr anchor="t" rtlCol="false"/>
                    <a:lstStyle/>
                    <a:p>
                      <a:pPr algn="ctr">
                        <a:lnSpc>
                          <a:spcPts val="2939"/>
                        </a:lnSpc>
                        <a:defRPr/>
                      </a:pPr>
                      <a:r>
                        <a:rPr lang="en-US" sz="2099" b="true">
                          <a:solidFill>
                            <a:srgbClr val="000000"/>
                          </a:solidFill>
                          <a:latin typeface="Canva Sans Bold"/>
                          <a:ea typeface="Canva Sans Bold"/>
                          <a:cs typeface="Canva Sans Bold"/>
                          <a:sym typeface="Canva Sans Bold"/>
                        </a:rPr>
                        <a:t>Bảo mật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Bảo mật cơ bản, không hỗ trợ mã hóa nâng cao.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Hỗ trợ bảo mật cao, mã hóa dữ liệu, xác thực MQTT/TLS.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78662">
                <a:tc>
                  <a:txBody>
                    <a:bodyPr anchor="t" rtlCol="false"/>
                    <a:lstStyle/>
                    <a:p>
                      <a:pPr algn="ctr">
                        <a:lnSpc>
                          <a:spcPts val="2939"/>
                        </a:lnSpc>
                        <a:defRPr/>
                      </a:pPr>
                      <a:r>
                        <a:rPr lang="en-US" sz="2099" b="true">
                          <a:solidFill>
                            <a:srgbClr val="000000"/>
                          </a:solidFill>
                          <a:latin typeface="Canva Sans Bold"/>
                          <a:ea typeface="Canva Sans Bold"/>
                          <a:cs typeface="Canva Sans Bold"/>
                          <a:sym typeface="Canva Sans Bold"/>
                        </a:rPr>
                        <a:t>Khả năng tích hợp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Tích hợp với MATLAB để phân tích đơn giản.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Canva Sans"/>
                          <a:ea typeface="Canva Sans"/>
                          <a:cs typeface="Canva Sans"/>
                          <a:sym typeface="Canva Sans"/>
                        </a:rPr>
                        <a:t>Có thể tích hợp với nhiều dịch vụ AWS khác như DynamoDB, Lambda, SageMaker.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6097172" y="266700"/>
            <a:ext cx="15815306" cy="762000"/>
          </a:xfrm>
          <a:prstGeom prst="rect">
            <a:avLst/>
          </a:prstGeom>
        </p:spPr>
        <p:txBody>
          <a:bodyPr anchor="t" rtlCol="false" tIns="0" lIns="0" bIns="0" rIns="0">
            <a:spAutoFit/>
          </a:bodyPr>
          <a:lstStyle/>
          <a:p>
            <a:pPr algn="ctr">
              <a:lnSpc>
                <a:spcPts val="6299"/>
              </a:lnSpc>
            </a:pPr>
            <a:r>
              <a:rPr lang="en-US" sz="4500">
                <a:solidFill>
                  <a:srgbClr val="466C97"/>
                </a:solidFill>
                <a:latin typeface="Alatsi"/>
                <a:ea typeface="Alatsi"/>
                <a:cs typeface="Alatsi"/>
                <a:sym typeface="Alatsi"/>
              </a:rPr>
              <a:t>*NHẬN XÉT</a:t>
            </a:r>
          </a:p>
        </p:txBody>
      </p:sp>
      <p:sp>
        <p:nvSpPr>
          <p:cNvPr name="TextBox 14" id="14"/>
          <p:cNvSpPr txBox="true"/>
          <p:nvPr/>
        </p:nvSpPr>
        <p:spPr>
          <a:xfrm rot="0">
            <a:off x="-2622147" y="2592645"/>
            <a:ext cx="15815306" cy="762000"/>
          </a:xfrm>
          <a:prstGeom prst="rect">
            <a:avLst/>
          </a:prstGeom>
        </p:spPr>
        <p:txBody>
          <a:bodyPr anchor="t" rtlCol="false" tIns="0" lIns="0" bIns="0" rIns="0">
            <a:spAutoFit/>
          </a:bodyPr>
          <a:lstStyle/>
          <a:p>
            <a:pPr algn="ctr">
              <a:lnSpc>
                <a:spcPts val="6299"/>
              </a:lnSpc>
            </a:pPr>
            <a:r>
              <a:rPr lang="en-US" sz="4500">
                <a:solidFill>
                  <a:srgbClr val="466C97"/>
                </a:solidFill>
                <a:latin typeface="Alatsi"/>
                <a:ea typeface="Alatsi"/>
                <a:cs typeface="Alatsi"/>
                <a:sym typeface="Alatsi"/>
              </a:rPr>
              <a:t>* SO SÁNH GIỮA THINGSPEAK VÀ AWS IOT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414463" y="2502109"/>
            <a:ext cx="7191483" cy="7047367"/>
            <a:chOff x="0" y="0"/>
            <a:chExt cx="1894053" cy="1856097"/>
          </a:xfrm>
        </p:grpSpPr>
        <p:sp>
          <p:nvSpPr>
            <p:cNvPr name="Freeform 3" id="3"/>
            <p:cNvSpPr/>
            <p:nvPr/>
          </p:nvSpPr>
          <p:spPr>
            <a:xfrm flipH="false" flipV="false" rot="0">
              <a:off x="0" y="0"/>
              <a:ext cx="1894053" cy="1856097"/>
            </a:xfrm>
            <a:custGeom>
              <a:avLst/>
              <a:gdLst/>
              <a:ahLst/>
              <a:cxnLst/>
              <a:rect r="r" b="b" t="t" l="l"/>
              <a:pathLst>
                <a:path h="1856097" w="1894053">
                  <a:moveTo>
                    <a:pt x="54904" y="0"/>
                  </a:moveTo>
                  <a:lnTo>
                    <a:pt x="1839149" y="0"/>
                  </a:lnTo>
                  <a:cubicBezTo>
                    <a:pt x="1853711" y="0"/>
                    <a:pt x="1867676" y="5784"/>
                    <a:pt x="1877972" y="16081"/>
                  </a:cubicBezTo>
                  <a:cubicBezTo>
                    <a:pt x="1888268" y="26377"/>
                    <a:pt x="1894053" y="40342"/>
                    <a:pt x="1894053" y="54904"/>
                  </a:cubicBezTo>
                  <a:lnTo>
                    <a:pt x="1894053" y="1801193"/>
                  </a:lnTo>
                  <a:cubicBezTo>
                    <a:pt x="1894053" y="1831516"/>
                    <a:pt x="1869472" y="1856097"/>
                    <a:pt x="1839149" y="1856097"/>
                  </a:cubicBezTo>
                  <a:lnTo>
                    <a:pt x="54904" y="1856097"/>
                  </a:lnTo>
                  <a:cubicBezTo>
                    <a:pt x="24581" y="1856097"/>
                    <a:pt x="0" y="1831516"/>
                    <a:pt x="0" y="1801193"/>
                  </a:cubicBezTo>
                  <a:lnTo>
                    <a:pt x="0" y="54904"/>
                  </a:lnTo>
                  <a:cubicBezTo>
                    <a:pt x="0" y="40342"/>
                    <a:pt x="5784" y="26377"/>
                    <a:pt x="16081" y="16081"/>
                  </a:cubicBezTo>
                  <a:cubicBezTo>
                    <a:pt x="26377" y="5784"/>
                    <a:pt x="40342" y="0"/>
                    <a:pt x="54904" y="0"/>
                  </a:cubicBezTo>
                  <a:close/>
                </a:path>
              </a:pathLst>
            </a:custGeom>
            <a:solidFill>
              <a:srgbClr val="E9C7C6"/>
            </a:solidFill>
          </p:spPr>
        </p:sp>
        <p:sp>
          <p:nvSpPr>
            <p:cNvPr name="TextBox 4" id="4"/>
            <p:cNvSpPr txBox="true"/>
            <p:nvPr/>
          </p:nvSpPr>
          <p:spPr>
            <a:xfrm>
              <a:off x="0" y="-38100"/>
              <a:ext cx="1894053" cy="189419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44166" y="3589366"/>
            <a:ext cx="5855793" cy="5417185"/>
          </a:xfrm>
          <a:prstGeom prst="rect">
            <a:avLst/>
          </a:prstGeom>
        </p:spPr>
        <p:txBody>
          <a:bodyPr anchor="t" rtlCol="false" tIns="0" lIns="0" bIns="0" rIns="0">
            <a:spAutoFit/>
          </a:bodyPr>
          <a:lstStyle/>
          <a:p>
            <a:pPr algn="just">
              <a:lnSpc>
                <a:spcPts val="4339"/>
              </a:lnSpc>
            </a:pPr>
            <a:r>
              <a:rPr lang="en-US" sz="3099">
                <a:solidFill>
                  <a:srgbClr val="000000"/>
                </a:solidFill>
                <a:latin typeface="Alatsi"/>
                <a:ea typeface="Alatsi"/>
                <a:cs typeface="Alatsi"/>
                <a:sym typeface="Alatsi"/>
              </a:rPr>
              <a:t>        Hệ</a:t>
            </a:r>
            <a:r>
              <a:rPr lang="en-US" sz="3099">
                <a:solidFill>
                  <a:srgbClr val="000000"/>
                </a:solidFill>
                <a:latin typeface="Alatsi"/>
                <a:ea typeface="Alatsi"/>
                <a:cs typeface="Alatsi"/>
                <a:sym typeface="Alatsi"/>
              </a:rPr>
              <a:t> thống hoạt động hiệu quả trong việc thu thập, xử lý và hiển thị dữ liệu theo thời gian thực. Dữ liệu được gửi lên ThingSpeak và AWS IoT, giúp người dùng dễ dàng theo dõi và đánh giá chất lượng nước. So sánh kết quả đo với thực tế cho thấy hệ thống có độ chính xác cao, hỗ trợ cảnh báo nhanh khi chất lượng nước không đảm bảo.</a:t>
            </a:r>
          </a:p>
        </p:txBody>
      </p:sp>
      <p:sp>
        <p:nvSpPr>
          <p:cNvPr name="TextBox 6" id="6"/>
          <p:cNvSpPr txBox="true"/>
          <p:nvPr/>
        </p:nvSpPr>
        <p:spPr>
          <a:xfrm rot="0">
            <a:off x="4064740" y="2746224"/>
            <a:ext cx="2014645"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Kế</a:t>
            </a:r>
            <a:r>
              <a:rPr lang="en-US" sz="3999">
                <a:solidFill>
                  <a:srgbClr val="000000"/>
                </a:solidFill>
                <a:latin typeface="Alatsi"/>
                <a:ea typeface="Alatsi"/>
                <a:cs typeface="Alatsi"/>
                <a:sym typeface="Alatsi"/>
              </a:rPr>
              <a:t>t luận</a:t>
            </a:r>
          </a:p>
        </p:txBody>
      </p:sp>
      <p:sp>
        <p:nvSpPr>
          <p:cNvPr name="Freeform 7" id="7"/>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558338" y="2502109"/>
            <a:ext cx="7724703" cy="7047367"/>
            <a:chOff x="0" y="0"/>
            <a:chExt cx="2034490" cy="1856097"/>
          </a:xfrm>
        </p:grpSpPr>
        <p:sp>
          <p:nvSpPr>
            <p:cNvPr name="Freeform 9" id="9"/>
            <p:cNvSpPr/>
            <p:nvPr/>
          </p:nvSpPr>
          <p:spPr>
            <a:xfrm flipH="false" flipV="false" rot="0">
              <a:off x="0" y="0"/>
              <a:ext cx="2034490" cy="1856097"/>
            </a:xfrm>
            <a:custGeom>
              <a:avLst/>
              <a:gdLst/>
              <a:ahLst/>
              <a:cxnLst/>
              <a:rect r="r" b="b" t="t" l="l"/>
              <a:pathLst>
                <a:path h="1856097" w="2034490">
                  <a:moveTo>
                    <a:pt x="51114" y="0"/>
                  </a:moveTo>
                  <a:lnTo>
                    <a:pt x="1983376" y="0"/>
                  </a:lnTo>
                  <a:cubicBezTo>
                    <a:pt x="2011605" y="0"/>
                    <a:pt x="2034490" y="22884"/>
                    <a:pt x="2034490" y="51114"/>
                  </a:cubicBezTo>
                  <a:lnTo>
                    <a:pt x="2034490" y="1804983"/>
                  </a:lnTo>
                  <a:cubicBezTo>
                    <a:pt x="2034490" y="1833212"/>
                    <a:pt x="2011605" y="1856097"/>
                    <a:pt x="1983376" y="1856097"/>
                  </a:cubicBezTo>
                  <a:lnTo>
                    <a:pt x="51114" y="1856097"/>
                  </a:lnTo>
                  <a:cubicBezTo>
                    <a:pt x="22884" y="1856097"/>
                    <a:pt x="0" y="1833212"/>
                    <a:pt x="0" y="1804983"/>
                  </a:cubicBezTo>
                  <a:lnTo>
                    <a:pt x="0" y="51114"/>
                  </a:lnTo>
                  <a:cubicBezTo>
                    <a:pt x="0" y="22884"/>
                    <a:pt x="22884" y="0"/>
                    <a:pt x="51114" y="0"/>
                  </a:cubicBezTo>
                  <a:close/>
                </a:path>
              </a:pathLst>
            </a:custGeom>
            <a:solidFill>
              <a:srgbClr val="E9C7C6"/>
            </a:solidFill>
          </p:spPr>
        </p:sp>
        <p:sp>
          <p:nvSpPr>
            <p:cNvPr name="TextBox 10" id="10"/>
            <p:cNvSpPr txBox="true"/>
            <p:nvPr/>
          </p:nvSpPr>
          <p:spPr>
            <a:xfrm>
              <a:off x="0" y="-38100"/>
              <a:ext cx="2034490" cy="1894197"/>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76916" y="3589366"/>
            <a:ext cx="6287547" cy="6503035"/>
          </a:xfrm>
          <a:prstGeom prst="rect">
            <a:avLst/>
          </a:prstGeom>
        </p:spPr>
        <p:txBody>
          <a:bodyPr anchor="t" rtlCol="false" tIns="0" lIns="0" bIns="0" rIns="0">
            <a:spAutoFit/>
          </a:bodyPr>
          <a:lstStyle/>
          <a:p>
            <a:pPr algn="just">
              <a:lnSpc>
                <a:spcPts val="4339"/>
              </a:lnSpc>
            </a:pPr>
            <a:r>
              <a:rPr lang="en-US" sz="3099">
                <a:solidFill>
                  <a:srgbClr val="466C97"/>
                </a:solidFill>
                <a:latin typeface="Alatsi"/>
                <a:ea typeface="Alatsi"/>
                <a:cs typeface="Alatsi"/>
                <a:sym typeface="Alatsi"/>
              </a:rPr>
              <a:t>* Mở rộng giám sát nhiều chỉ số khác:</a:t>
            </a:r>
          </a:p>
          <a:p>
            <a:pPr algn="just" marL="669289" indent="-334645" lvl="1">
              <a:lnSpc>
                <a:spcPts val="4339"/>
              </a:lnSpc>
              <a:buFont typeface="Arial"/>
              <a:buChar char="•"/>
            </a:pPr>
            <a:r>
              <a:rPr lang="en-US" sz="3099">
                <a:solidFill>
                  <a:srgbClr val="000000"/>
                </a:solidFill>
                <a:latin typeface="Alatsi"/>
                <a:ea typeface="Alatsi"/>
                <a:cs typeface="Alatsi"/>
                <a:sym typeface="Alatsi"/>
              </a:rPr>
              <a:t>Bổ sung cảm biến đo pH, độ đục, nồng độ clo để đánh giá chất lượng nước toàn diện hơn.</a:t>
            </a:r>
          </a:p>
          <a:p>
            <a:pPr algn="just" marL="669289" indent="-334645" lvl="1">
              <a:lnSpc>
                <a:spcPts val="4339"/>
              </a:lnSpc>
              <a:buFont typeface="Arial"/>
              <a:buChar char="•"/>
            </a:pPr>
            <a:r>
              <a:rPr lang="en-US" sz="3099">
                <a:solidFill>
                  <a:srgbClr val="000000"/>
                </a:solidFill>
                <a:latin typeface="Alatsi"/>
                <a:ea typeface="Alatsi"/>
                <a:cs typeface="Alatsi"/>
                <a:sym typeface="Alatsi"/>
              </a:rPr>
              <a:t>Giảm nhiễu, nâng cao độ chính xác của cảm biến.</a:t>
            </a:r>
          </a:p>
          <a:p>
            <a:pPr algn="just">
              <a:lnSpc>
                <a:spcPts val="4339"/>
              </a:lnSpc>
            </a:pPr>
            <a:r>
              <a:rPr lang="en-US" sz="3099">
                <a:solidFill>
                  <a:srgbClr val="466C97"/>
                </a:solidFill>
                <a:latin typeface="Alatsi"/>
                <a:ea typeface="Alatsi"/>
                <a:cs typeface="Alatsi"/>
                <a:sym typeface="Alatsi"/>
              </a:rPr>
              <a:t>* Tối ưu hóa hệ thống trên AWS IoT:</a:t>
            </a:r>
          </a:p>
          <a:p>
            <a:pPr algn="just" marL="669289" indent="-334645" lvl="1">
              <a:lnSpc>
                <a:spcPts val="4339"/>
              </a:lnSpc>
              <a:buFont typeface="Arial"/>
              <a:buChar char="•"/>
            </a:pPr>
            <a:r>
              <a:rPr lang="en-US" sz="3099">
                <a:solidFill>
                  <a:srgbClr val="000000"/>
                </a:solidFill>
                <a:latin typeface="Alatsi"/>
                <a:ea typeface="Alatsi"/>
                <a:cs typeface="Alatsi"/>
                <a:sym typeface="Alatsi"/>
              </a:rPr>
              <a:t>Tích hợp với AWS Lambda, DynamoDB để xử lý và lưu trữ dữ liệu hiệu quả hơn.</a:t>
            </a:r>
          </a:p>
          <a:p>
            <a:pPr algn="just">
              <a:lnSpc>
                <a:spcPts val="4339"/>
              </a:lnSpc>
            </a:pPr>
          </a:p>
          <a:p>
            <a:pPr algn="just">
              <a:lnSpc>
                <a:spcPts val="4339"/>
              </a:lnSpc>
            </a:pPr>
          </a:p>
        </p:txBody>
      </p:sp>
      <p:sp>
        <p:nvSpPr>
          <p:cNvPr name="TextBox 12" id="12"/>
          <p:cNvSpPr txBox="true"/>
          <p:nvPr/>
        </p:nvSpPr>
        <p:spPr>
          <a:xfrm rot="0">
            <a:off x="11526512" y="2746224"/>
            <a:ext cx="3788354" cy="679450"/>
          </a:xfrm>
          <a:prstGeom prst="rect">
            <a:avLst/>
          </a:prstGeom>
        </p:spPr>
        <p:txBody>
          <a:bodyPr anchor="t" rtlCol="false" tIns="0" lIns="0" bIns="0" rIns="0">
            <a:spAutoFit/>
          </a:bodyPr>
          <a:lstStyle/>
          <a:p>
            <a:pPr algn="l">
              <a:lnSpc>
                <a:spcPts val="5599"/>
              </a:lnSpc>
            </a:pPr>
            <a:r>
              <a:rPr lang="en-US" sz="3999">
                <a:solidFill>
                  <a:srgbClr val="000000"/>
                </a:solidFill>
                <a:latin typeface="Alatsi"/>
                <a:ea typeface="Alatsi"/>
                <a:cs typeface="Alatsi"/>
                <a:sym typeface="Alatsi"/>
              </a:rPr>
              <a:t>Hướng phát </a:t>
            </a:r>
            <a:r>
              <a:rPr lang="en-US" sz="3999">
                <a:solidFill>
                  <a:srgbClr val="000000"/>
                </a:solidFill>
                <a:latin typeface="Alatsi"/>
                <a:ea typeface="Alatsi"/>
                <a:cs typeface="Alatsi"/>
                <a:sym typeface="Alatsi"/>
              </a:rPr>
              <a:t>triển</a:t>
            </a:r>
          </a:p>
        </p:txBody>
      </p:sp>
      <p:grpSp>
        <p:nvGrpSpPr>
          <p:cNvPr name="Group 13" id="13"/>
          <p:cNvGrpSpPr/>
          <p:nvPr/>
        </p:nvGrpSpPr>
        <p:grpSpPr>
          <a:xfrm rot="0">
            <a:off x="1683349" y="2865569"/>
            <a:ext cx="516960" cy="51696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968476" y="2865569"/>
            <a:ext cx="516960" cy="51696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6610031" y="0"/>
            <a:ext cx="1562612" cy="1673225"/>
            <a:chOff x="0" y="0"/>
            <a:chExt cx="2083482" cy="2230967"/>
          </a:xfrm>
        </p:grpSpPr>
        <p:grpSp>
          <p:nvGrpSpPr>
            <p:cNvPr name="Group 20" id="20"/>
            <p:cNvGrpSpPr/>
            <p:nvPr/>
          </p:nvGrpSpPr>
          <p:grpSpPr>
            <a:xfrm rot="0">
              <a:off x="75599" y="0"/>
              <a:ext cx="1932284" cy="2230967"/>
              <a:chOff x="0" y="0"/>
              <a:chExt cx="703982" cy="812800"/>
            </a:xfrm>
          </p:grpSpPr>
          <p:sp>
            <p:nvSpPr>
              <p:cNvPr name="Freeform 21" id="21"/>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2" id="22"/>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23</a:t>
              </a:r>
            </a:p>
          </p:txBody>
        </p:sp>
      </p:grpSp>
      <p:sp>
        <p:nvSpPr>
          <p:cNvPr name="Freeform 24" id="24"/>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160737" y="947105"/>
            <a:ext cx="16230600" cy="1309366"/>
          </a:xfrm>
          <a:prstGeom prst="rect">
            <a:avLst/>
          </a:prstGeom>
        </p:spPr>
        <p:txBody>
          <a:bodyPr anchor="t" rtlCol="false" tIns="0" lIns="0" bIns="0" rIns="0">
            <a:spAutoFit/>
          </a:bodyPr>
          <a:lstStyle/>
          <a:p>
            <a:pPr algn="ctr">
              <a:lnSpc>
                <a:spcPts val="10780"/>
              </a:lnSpc>
            </a:pPr>
            <a:r>
              <a:rPr lang="en-US" sz="7700">
                <a:solidFill>
                  <a:srgbClr val="000000"/>
                </a:solidFill>
                <a:latin typeface="Alatsi"/>
                <a:ea typeface="Alatsi"/>
                <a:cs typeface="Alatsi"/>
                <a:sym typeface="Alatsi"/>
              </a:rPr>
              <a:t>4. KẾT LUẬN VÀ HƯỚNG PHÁT </a:t>
            </a:r>
            <a:r>
              <a:rPr lang="en-US" sz="7700">
                <a:solidFill>
                  <a:srgbClr val="000000"/>
                </a:solidFill>
                <a:latin typeface="Alatsi"/>
                <a:ea typeface="Alatsi"/>
                <a:cs typeface="Alatsi"/>
                <a:sym typeface="Alatsi"/>
              </a:rPr>
              <a:t>TRIỂN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8F6"/>
        </a:solidFill>
      </p:bgPr>
    </p:bg>
    <p:spTree>
      <p:nvGrpSpPr>
        <p:cNvPr id="1" name=""/>
        <p:cNvGrpSpPr/>
        <p:nvPr/>
      </p:nvGrpSpPr>
      <p:grpSpPr>
        <a:xfrm>
          <a:off x="0" y="0"/>
          <a:ext cx="0" cy="0"/>
          <a:chOff x="0" y="0"/>
          <a:chExt cx="0" cy="0"/>
        </a:xfrm>
      </p:grpSpPr>
      <p:sp>
        <p:nvSpPr>
          <p:cNvPr name="Freeform 2" id="2"/>
          <p:cNvSpPr/>
          <p:nvPr/>
        </p:nvSpPr>
        <p:spPr>
          <a:xfrm flipH="false" flipV="false" rot="0">
            <a:off x="15276340" y="7546970"/>
            <a:ext cx="3556828" cy="4114800"/>
          </a:xfrm>
          <a:custGeom>
            <a:avLst/>
            <a:gdLst/>
            <a:ahLst/>
            <a:cxnLst/>
            <a:rect r="r" b="b" t="t" l="l"/>
            <a:pathLst>
              <a:path h="4114800" w="3556828">
                <a:moveTo>
                  <a:pt x="0" y="0"/>
                </a:moveTo>
                <a:lnTo>
                  <a:pt x="3556828" y="0"/>
                </a:lnTo>
                <a:lnTo>
                  <a:pt x="35568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49714" y="7546970"/>
            <a:ext cx="3556828" cy="4114800"/>
          </a:xfrm>
          <a:custGeom>
            <a:avLst/>
            <a:gdLst/>
            <a:ahLst/>
            <a:cxnLst/>
            <a:rect r="r" b="b" t="t" l="l"/>
            <a:pathLst>
              <a:path h="4114800" w="3556828">
                <a:moveTo>
                  <a:pt x="3556828" y="0"/>
                </a:moveTo>
                <a:lnTo>
                  <a:pt x="0" y="0"/>
                </a:lnTo>
                <a:lnTo>
                  <a:pt x="0" y="4114800"/>
                </a:lnTo>
                <a:lnTo>
                  <a:pt x="3556828" y="4114800"/>
                </a:lnTo>
                <a:lnTo>
                  <a:pt x="3556828"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24999">
            <a:off x="-2503731" y="-1297702"/>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924999">
            <a:off x="-2943904" y="-1297702"/>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924999">
            <a:off x="16576762" y="-1229799"/>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924999">
            <a:off x="16136589" y="-1028700"/>
            <a:ext cx="4030989" cy="4114800"/>
          </a:xfrm>
          <a:custGeom>
            <a:avLst/>
            <a:gdLst/>
            <a:ahLst/>
            <a:cxnLst/>
            <a:rect r="r" b="b" t="t" l="l"/>
            <a:pathLst>
              <a:path h="4114800" w="4030989">
                <a:moveTo>
                  <a:pt x="0" y="0"/>
                </a:moveTo>
                <a:lnTo>
                  <a:pt x="4030988" y="0"/>
                </a:lnTo>
                <a:lnTo>
                  <a:pt x="403098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283544" y="1961868"/>
            <a:ext cx="9691343" cy="593253"/>
          </a:xfrm>
          <a:custGeom>
            <a:avLst/>
            <a:gdLst/>
            <a:ahLst/>
            <a:cxnLst/>
            <a:rect r="r" b="b" t="t" l="l"/>
            <a:pathLst>
              <a:path h="593253" w="9691343">
                <a:moveTo>
                  <a:pt x="0" y="0"/>
                </a:moveTo>
                <a:lnTo>
                  <a:pt x="9691343" y="0"/>
                </a:lnTo>
                <a:lnTo>
                  <a:pt x="9691343" y="593253"/>
                </a:lnTo>
                <a:lnTo>
                  <a:pt x="0" y="5932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950600">
            <a:off x="1735181" y="1456922"/>
            <a:ext cx="776757" cy="1197031"/>
          </a:xfrm>
          <a:custGeom>
            <a:avLst/>
            <a:gdLst/>
            <a:ahLst/>
            <a:cxnLst/>
            <a:rect r="r" b="b" t="t" l="l"/>
            <a:pathLst>
              <a:path h="1197031" w="776757">
                <a:moveTo>
                  <a:pt x="0" y="0"/>
                </a:moveTo>
                <a:lnTo>
                  <a:pt x="776756" y="0"/>
                </a:lnTo>
                <a:lnTo>
                  <a:pt x="776756" y="1197030"/>
                </a:lnTo>
                <a:lnTo>
                  <a:pt x="0" y="11970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3561944">
            <a:off x="16449251" y="3033050"/>
            <a:ext cx="776757" cy="1197031"/>
          </a:xfrm>
          <a:custGeom>
            <a:avLst/>
            <a:gdLst/>
            <a:ahLst/>
            <a:cxnLst/>
            <a:rect r="r" b="b" t="t" l="l"/>
            <a:pathLst>
              <a:path h="1197031" w="776757">
                <a:moveTo>
                  <a:pt x="776757" y="0"/>
                </a:moveTo>
                <a:lnTo>
                  <a:pt x="0" y="0"/>
                </a:lnTo>
                <a:lnTo>
                  <a:pt x="0" y="1197031"/>
                </a:lnTo>
                <a:lnTo>
                  <a:pt x="776757" y="1197031"/>
                </a:lnTo>
                <a:lnTo>
                  <a:pt x="77675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6610031"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24</a:t>
              </a:r>
            </a:p>
          </p:txBody>
        </p:sp>
      </p:grpSp>
      <p:pic>
        <p:nvPicPr>
          <p:cNvPr name="Picture 16" id="16"/>
          <p:cNvPicPr>
            <a:picLocks noChangeAspect="true"/>
          </p:cNvPicPr>
          <p:nvPr/>
        </p:nvPicPr>
        <p:blipFill>
          <a:blip r:embed="rId12"/>
          <a:srcRect l="0" t="0" r="0" b="0"/>
          <a:stretch>
            <a:fillRect/>
          </a:stretch>
        </p:blipFill>
        <p:spPr>
          <a:xfrm flipH="false" flipV="false" rot="0">
            <a:off x="7617432" y="7546970"/>
            <a:ext cx="3053137" cy="2854683"/>
          </a:xfrm>
          <a:prstGeom prst="rect">
            <a:avLst/>
          </a:prstGeom>
        </p:spPr>
      </p:pic>
      <p:sp>
        <p:nvSpPr>
          <p:cNvPr name="TextBox 17" id="17"/>
          <p:cNvSpPr txBox="true"/>
          <p:nvPr/>
        </p:nvSpPr>
        <p:spPr>
          <a:xfrm rot="0">
            <a:off x="3716192" y="607298"/>
            <a:ext cx="10671636" cy="1295389"/>
          </a:xfrm>
          <a:prstGeom prst="rect">
            <a:avLst/>
          </a:prstGeom>
        </p:spPr>
        <p:txBody>
          <a:bodyPr anchor="t" rtlCol="false" tIns="0" lIns="0" bIns="0" rIns="0">
            <a:spAutoFit/>
          </a:bodyPr>
          <a:lstStyle/>
          <a:p>
            <a:pPr algn="ctr">
              <a:lnSpc>
                <a:spcPts val="10500"/>
              </a:lnSpc>
            </a:pPr>
            <a:r>
              <a:rPr lang="en-US" b="true" sz="7500">
                <a:solidFill>
                  <a:srgbClr val="000000"/>
                </a:solidFill>
                <a:latin typeface="Canva Sans Bold"/>
                <a:ea typeface="Canva Sans Bold"/>
                <a:cs typeface="Canva Sans Bold"/>
                <a:sym typeface="Canva Sans Bold"/>
              </a:rPr>
              <a:t>TÀI LIỆU THAM KHẢO</a:t>
            </a:r>
          </a:p>
        </p:txBody>
      </p:sp>
      <p:sp>
        <p:nvSpPr>
          <p:cNvPr name="TextBox 18" id="18"/>
          <p:cNvSpPr txBox="true"/>
          <p:nvPr/>
        </p:nvSpPr>
        <p:spPr>
          <a:xfrm rot="0">
            <a:off x="1028700" y="3131126"/>
            <a:ext cx="16230600" cy="3958074"/>
          </a:xfrm>
          <a:prstGeom prst="rect">
            <a:avLst/>
          </a:prstGeom>
        </p:spPr>
        <p:txBody>
          <a:bodyPr anchor="t" rtlCol="false" tIns="0" lIns="0" bIns="0" rIns="0">
            <a:spAutoFit/>
          </a:bodyPr>
          <a:lstStyle/>
          <a:p>
            <a:pPr algn="l">
              <a:lnSpc>
                <a:spcPts val="3913"/>
              </a:lnSpc>
              <a:spcBef>
                <a:spcPct val="0"/>
              </a:spcBef>
            </a:pPr>
            <a:r>
              <a:rPr lang="en-US" sz="2795">
                <a:solidFill>
                  <a:srgbClr val="000000"/>
                </a:solidFill>
                <a:latin typeface="Alatsi"/>
                <a:ea typeface="Alatsi"/>
                <a:cs typeface="Alatsi"/>
                <a:sym typeface="Alatsi"/>
              </a:rPr>
              <a:t>[1] Sinay. "Why Monitoring Water Quality is Important." Sinay. [Online]. Available: </a:t>
            </a:r>
          </a:p>
          <a:p>
            <a:pPr algn="l">
              <a:lnSpc>
                <a:spcPts val="3913"/>
              </a:lnSpc>
              <a:spcBef>
                <a:spcPct val="0"/>
              </a:spcBef>
            </a:pPr>
            <a:r>
              <a:rPr lang="en-US" sz="2795">
                <a:solidFill>
                  <a:srgbClr val="9FC3D0"/>
                </a:solidFill>
                <a:latin typeface="Alatsi"/>
                <a:ea typeface="Alatsi"/>
                <a:cs typeface="Alatsi"/>
                <a:sym typeface="Alatsi"/>
              </a:rPr>
              <a:t>https://sinay.ai/en/why-monitoring-water-quality-is-important/</a:t>
            </a:r>
            <a:r>
              <a:rPr lang="en-US" sz="2795">
                <a:solidFill>
                  <a:srgbClr val="000000"/>
                </a:solidFill>
                <a:latin typeface="Alatsi"/>
                <a:ea typeface="Alatsi"/>
                <a:cs typeface="Alatsi"/>
                <a:sym typeface="Alatsi"/>
              </a:rPr>
              <a:t>. [Accessed: 20 Mar. 2025].</a:t>
            </a:r>
          </a:p>
          <a:p>
            <a:pPr algn="l">
              <a:lnSpc>
                <a:spcPts val="3913"/>
              </a:lnSpc>
              <a:spcBef>
                <a:spcPct val="0"/>
              </a:spcBef>
            </a:pPr>
            <a:r>
              <a:rPr lang="en-US" sz="2795">
                <a:solidFill>
                  <a:srgbClr val="000000"/>
                </a:solidFill>
                <a:latin typeface="Alatsi"/>
                <a:ea typeface="Alatsi"/>
                <a:cs typeface="Alatsi"/>
                <a:sym typeface="Alatsi"/>
              </a:rPr>
              <a:t>[2] TechTarget. "Internet of Things (IoT)." TechTarget. [Online]. Available: </a:t>
            </a:r>
            <a:r>
              <a:rPr lang="en-US" sz="2795">
                <a:solidFill>
                  <a:srgbClr val="9FC3D0"/>
                </a:solidFill>
                <a:latin typeface="Alatsi"/>
                <a:ea typeface="Alatsi"/>
                <a:cs typeface="Alatsi"/>
                <a:sym typeface="Alatsi"/>
              </a:rPr>
              <a:t>https://www.techtarget.com/iotagenda/definition/Internet-of-Things-IoT</a:t>
            </a:r>
            <a:r>
              <a:rPr lang="en-US" sz="2795">
                <a:solidFill>
                  <a:srgbClr val="000000"/>
                </a:solidFill>
                <a:latin typeface="Alatsi"/>
                <a:ea typeface="Alatsi"/>
                <a:cs typeface="Alatsi"/>
                <a:sym typeface="Alatsi"/>
              </a:rPr>
              <a:t>. [Accessed: 20 Mar. 2025].</a:t>
            </a:r>
          </a:p>
          <a:p>
            <a:pPr algn="l">
              <a:lnSpc>
                <a:spcPts val="3913"/>
              </a:lnSpc>
              <a:spcBef>
                <a:spcPct val="0"/>
              </a:spcBef>
            </a:pPr>
            <a:r>
              <a:rPr lang="en-US" sz="2795">
                <a:solidFill>
                  <a:srgbClr val="000000"/>
                </a:solidFill>
                <a:latin typeface="Alatsi"/>
                <a:ea typeface="Alatsi"/>
                <a:cs typeface="Alatsi"/>
                <a:sym typeface="Alatsi"/>
              </a:rPr>
              <a:t>[3] Nshopvn. "Cảm biến nhiệt độ DS18B20 dây." Nshopvn. [Online]. Available: </a:t>
            </a:r>
            <a:r>
              <a:rPr lang="en-US" sz="2795">
                <a:solidFill>
                  <a:srgbClr val="9FC3D0"/>
                </a:solidFill>
                <a:latin typeface="Alatsi"/>
                <a:ea typeface="Alatsi"/>
                <a:cs typeface="Alatsi"/>
                <a:sym typeface="Alatsi"/>
              </a:rPr>
              <a:t>https://nshopvn.com/product/cam-bien-nhiet-do-ds18b20-day/</a:t>
            </a:r>
            <a:r>
              <a:rPr lang="en-US" sz="2795">
                <a:solidFill>
                  <a:srgbClr val="000000"/>
                </a:solidFill>
                <a:latin typeface="Alatsi"/>
                <a:ea typeface="Alatsi"/>
                <a:cs typeface="Alatsi"/>
                <a:sym typeface="Alatsi"/>
              </a:rPr>
              <a:t>. [Accessed: 21 Mar. 2025].</a:t>
            </a:r>
          </a:p>
          <a:p>
            <a:pPr algn="l">
              <a:lnSpc>
                <a:spcPts val="3913"/>
              </a:lnSpc>
              <a:spcBef>
                <a:spcPct val="0"/>
              </a:spcBef>
            </a:pPr>
            <a:r>
              <a:rPr lang="en-US" sz="2795">
                <a:solidFill>
                  <a:srgbClr val="000000"/>
                </a:solidFill>
                <a:latin typeface="Alatsi"/>
                <a:ea typeface="Alatsi"/>
                <a:cs typeface="Alatsi"/>
                <a:sym typeface="Alatsi"/>
              </a:rPr>
              <a:t>[4] Svalbardi. "Best Temperature to Drink Water." Svalbardi. [Online]. Available: </a:t>
            </a:r>
            <a:r>
              <a:rPr lang="en-US" sz="2795">
                <a:solidFill>
                  <a:srgbClr val="9FC3D0"/>
                </a:solidFill>
                <a:latin typeface="Alatsi"/>
                <a:ea typeface="Alatsi"/>
                <a:cs typeface="Alatsi"/>
                <a:sym typeface="Alatsi"/>
              </a:rPr>
              <a:t>https://svalbardi.com/blogs/news/best-temperature-to-drink-water</a:t>
            </a:r>
            <a:r>
              <a:rPr lang="en-US" sz="2795">
                <a:solidFill>
                  <a:srgbClr val="000000"/>
                </a:solidFill>
                <a:latin typeface="Alatsi"/>
                <a:ea typeface="Alatsi"/>
                <a:cs typeface="Alatsi"/>
                <a:sym typeface="Alatsi"/>
              </a:rPr>
              <a:t>. [Accessed: 21 Mar. 2025].</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a:ea typeface="Alatsi"/>
                <a:cs typeface="Alatsi"/>
                <a:sym typeface="Alatsi"/>
              </a:rPr>
              <a:t>THANK YOU</a:t>
            </a:r>
          </a:p>
        </p:txBody>
      </p:sp>
      <p:grpSp>
        <p:nvGrpSpPr>
          <p:cNvPr name="Group 3" id="3"/>
          <p:cNvGrpSpPr/>
          <p:nvPr/>
        </p:nvGrpSpPr>
        <p:grpSpPr>
          <a:xfrm rot="0">
            <a:off x="-31071" y="0"/>
            <a:ext cx="4239083" cy="10287000"/>
            <a:chOff x="0" y="0"/>
            <a:chExt cx="5652111" cy="13716000"/>
          </a:xfrm>
        </p:grpSpPr>
        <p:grpSp>
          <p:nvGrpSpPr>
            <p:cNvPr name="Group 4" id="4"/>
            <p:cNvGrpSpPr/>
            <p:nvPr/>
          </p:nvGrpSpPr>
          <p:grpSpPr>
            <a:xfrm rot="0">
              <a:off x="2826056" y="0"/>
              <a:ext cx="2826056" cy="13716000"/>
              <a:chOff x="0" y="0"/>
              <a:chExt cx="558233" cy="2709333"/>
            </a:xfrm>
          </p:grpSpPr>
          <p:sp>
            <p:nvSpPr>
              <p:cNvPr name="Freeform 5" id="5"/>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6" id="6"/>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3028" y="0"/>
              <a:ext cx="2826056" cy="13716000"/>
              <a:chOff x="0" y="0"/>
              <a:chExt cx="558233" cy="2709333"/>
            </a:xfrm>
          </p:grpSpPr>
          <p:sp>
            <p:nvSpPr>
              <p:cNvPr name="Freeform 8" id="8"/>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9" id="9"/>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2826056" cy="13716000"/>
              <a:chOff x="0" y="0"/>
              <a:chExt cx="558233" cy="2709333"/>
            </a:xfrm>
          </p:grpSpPr>
          <p:sp>
            <p:nvSpPr>
              <p:cNvPr name="Freeform 11" id="11"/>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2" id="12"/>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3" id="13"/>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608711" y="2762839"/>
            <a:ext cx="14705320" cy="4799193"/>
          </a:xfrm>
          <a:prstGeom prst="rect">
            <a:avLst/>
          </a:prstGeom>
        </p:spPr>
        <p:txBody>
          <a:bodyPr anchor="t" rtlCol="false" tIns="0" lIns="0" bIns="0" rIns="0">
            <a:spAutoFit/>
          </a:bodyPr>
          <a:lstStyle/>
          <a:p>
            <a:pPr algn="l">
              <a:lnSpc>
                <a:spcPts val="5852"/>
              </a:lnSpc>
            </a:pPr>
            <a:r>
              <a:rPr lang="en-US" sz="4180">
                <a:solidFill>
                  <a:srgbClr val="466C97"/>
                </a:solidFill>
                <a:latin typeface="Alatsi"/>
                <a:ea typeface="Alatsi"/>
                <a:cs typeface="Alatsi"/>
                <a:sym typeface="Alatsi"/>
              </a:rPr>
              <a:t>1.1 Mô tả vấn đề: Vì sao cần giám sát chất lượng nước?</a:t>
            </a:r>
          </a:p>
          <a:p>
            <a:pPr algn="l">
              <a:lnSpc>
                <a:spcPts val="5292"/>
              </a:lnSpc>
            </a:pPr>
            <a:r>
              <a:rPr lang="en-US" sz="3780">
                <a:solidFill>
                  <a:srgbClr val="000000"/>
                </a:solidFill>
                <a:latin typeface="Alatsi"/>
                <a:ea typeface="Alatsi"/>
                <a:cs typeface="Alatsi"/>
                <a:sym typeface="Alatsi"/>
              </a:rPr>
              <a:t>Nước uống là một yếu tố quan trọng đối với sức khỏe con người. Tuy nhiên, chất lượng nước có thể bị ảnh hưởng bởi nhiều yếu tố như ô nhiễm môi trường, chất lượng xử lý nước, và hệ thống dẫn nước. Việc giám sát chất lượng nước giúp đảm bảo nước đạt tiêu chuẩn an toàn, phát hiện sớm tình trạng ô nhiễm và kịp thời xử lý.</a:t>
            </a:r>
          </a:p>
          <a:p>
            <a:pPr algn="l">
              <a:lnSpc>
                <a:spcPts val="5852"/>
              </a:lnSpc>
            </a:pP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a:ea typeface="Alatsi"/>
                <a:cs typeface="Alatsi"/>
                <a:sym typeface="Alatsi"/>
              </a:rPr>
              <a:t>1. ĐẶ</a:t>
            </a:r>
            <a:r>
              <a:rPr lang="en-US" sz="8499">
                <a:solidFill>
                  <a:srgbClr val="000000"/>
                </a:solidFill>
                <a:latin typeface="Alatsi"/>
                <a:ea typeface="Alatsi"/>
                <a:cs typeface="Alatsi"/>
                <a:sym typeface="Alatsi"/>
              </a:rPr>
              <a:t>T VẤN ĐỀ</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1</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3" id="13"/>
          <p:cNvPicPr>
            <a:picLocks noChangeAspect="true"/>
          </p:cNvPicPr>
          <p:nvPr/>
        </p:nvPicPr>
        <p:blipFill>
          <a:blip r:embed="rId4"/>
          <a:srcRect l="0" t="0" r="0" b="0"/>
          <a:stretch>
            <a:fillRect/>
          </a:stretch>
        </p:blipFill>
        <p:spPr>
          <a:xfrm flipH="false" flipV="false" rot="0">
            <a:off x="15581638" y="3311378"/>
            <a:ext cx="2117647" cy="258249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41827" y="9999862"/>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923662"/>
            <a:ext cx="7105264" cy="19050"/>
          </a:xfrm>
          <a:prstGeom prst="line">
            <a:avLst/>
          </a:prstGeom>
          <a:ln cap="flat" w="114300">
            <a:solidFill>
              <a:srgbClr val="9FC3D0"/>
            </a:solidFill>
            <a:prstDash val="solid"/>
            <a:headEnd type="none" len="sm" w="sm"/>
            <a:tailEnd type="none" len="sm" w="sm"/>
          </a:ln>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2</a:t>
              </a:r>
            </a:p>
          </p:txBody>
        </p:sp>
      </p:grpSp>
      <p:sp>
        <p:nvSpPr>
          <p:cNvPr name="Freeform 9" id="9"/>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1" id="11"/>
          <p:cNvPicPr>
            <a:picLocks noChangeAspect="true"/>
          </p:cNvPicPr>
          <p:nvPr/>
        </p:nvPicPr>
        <p:blipFill>
          <a:blip r:embed="rId4"/>
          <a:srcRect l="0" t="0" r="0" b="0"/>
          <a:stretch>
            <a:fillRect/>
          </a:stretch>
        </p:blipFill>
        <p:spPr>
          <a:xfrm flipH="false" flipV="false" rot="0">
            <a:off x="14803893" y="1778045"/>
            <a:ext cx="3100659" cy="3116240"/>
          </a:xfrm>
          <a:prstGeom prst="rect">
            <a:avLst/>
          </a:prstGeom>
        </p:spPr>
      </p:pic>
      <p:sp>
        <p:nvSpPr>
          <p:cNvPr name="TextBox 12" id="12"/>
          <p:cNvSpPr txBox="true"/>
          <p:nvPr/>
        </p:nvSpPr>
        <p:spPr>
          <a:xfrm rot="0">
            <a:off x="439764" y="411001"/>
            <a:ext cx="14705320" cy="3694293"/>
          </a:xfrm>
          <a:prstGeom prst="rect">
            <a:avLst/>
          </a:prstGeom>
        </p:spPr>
        <p:txBody>
          <a:bodyPr anchor="t" rtlCol="false" tIns="0" lIns="0" bIns="0" rIns="0">
            <a:spAutoFit/>
          </a:bodyPr>
          <a:lstStyle/>
          <a:p>
            <a:pPr algn="l">
              <a:lnSpc>
                <a:spcPts val="5852"/>
              </a:lnSpc>
            </a:pPr>
            <a:r>
              <a:rPr lang="en-US" sz="4180">
                <a:solidFill>
                  <a:srgbClr val="466C97"/>
                </a:solidFill>
                <a:latin typeface="Alatsi"/>
                <a:ea typeface="Alatsi"/>
                <a:cs typeface="Alatsi"/>
                <a:sym typeface="Alatsi"/>
              </a:rPr>
              <a:t>1.2 Lợi ích</a:t>
            </a:r>
          </a:p>
          <a:p>
            <a:pPr algn="l" marL="902546" indent="-451273" lvl="1">
              <a:lnSpc>
                <a:spcPts val="5852"/>
              </a:lnSpc>
              <a:buFont typeface="Arial"/>
              <a:buChar char="•"/>
            </a:pPr>
            <a:r>
              <a:rPr lang="en-US" sz="4180">
                <a:solidFill>
                  <a:srgbClr val="000000"/>
                </a:solidFill>
                <a:latin typeface="Alatsi"/>
                <a:ea typeface="Alatsi"/>
                <a:cs typeface="Alatsi"/>
                <a:sym typeface="Alatsi"/>
              </a:rPr>
              <a:t>Giám sát chất lượng nước giúp xác định các chất gây ô nhiễm</a:t>
            </a:r>
          </a:p>
          <a:p>
            <a:pPr algn="l" marL="902546" indent="-451273" lvl="1">
              <a:lnSpc>
                <a:spcPts val="5852"/>
              </a:lnSpc>
              <a:buFont typeface="Arial"/>
              <a:buChar char="•"/>
            </a:pPr>
            <a:r>
              <a:rPr lang="en-US" sz="4180">
                <a:solidFill>
                  <a:srgbClr val="000000"/>
                </a:solidFill>
                <a:latin typeface="Alatsi"/>
                <a:ea typeface="Alatsi"/>
                <a:cs typeface="Alatsi"/>
                <a:sym typeface="Alatsi"/>
              </a:rPr>
              <a:t>Giám sát thời gian thực, phát hiện sự cố nhanh chóng</a:t>
            </a:r>
          </a:p>
          <a:p>
            <a:pPr algn="l" marL="902546" indent="-451273" lvl="1">
              <a:lnSpc>
                <a:spcPts val="5852"/>
              </a:lnSpc>
              <a:buFont typeface="Arial"/>
              <a:buChar char="•"/>
            </a:pPr>
            <a:r>
              <a:rPr lang="en-US" sz="4180">
                <a:solidFill>
                  <a:srgbClr val="000000"/>
                </a:solidFill>
                <a:latin typeface="Alatsi"/>
                <a:ea typeface="Alatsi"/>
                <a:cs typeface="Alatsi"/>
                <a:sym typeface="Alatsi"/>
              </a:rPr>
              <a:t>Cải thiện hiệu quả trong xử lý nước. </a:t>
            </a:r>
          </a:p>
          <a:p>
            <a:pPr algn="l">
              <a:lnSpc>
                <a:spcPts val="5852"/>
              </a:lnSpc>
            </a:pPr>
          </a:p>
        </p:txBody>
      </p:sp>
      <p:sp>
        <p:nvSpPr>
          <p:cNvPr name="TextBox 13" id="13"/>
          <p:cNvSpPr txBox="true"/>
          <p:nvPr/>
        </p:nvSpPr>
        <p:spPr>
          <a:xfrm rot="0">
            <a:off x="439764" y="4244832"/>
            <a:ext cx="17408473" cy="5923143"/>
          </a:xfrm>
          <a:prstGeom prst="rect">
            <a:avLst/>
          </a:prstGeom>
        </p:spPr>
        <p:txBody>
          <a:bodyPr anchor="t" rtlCol="false" tIns="0" lIns="0" bIns="0" rIns="0">
            <a:spAutoFit/>
          </a:bodyPr>
          <a:lstStyle/>
          <a:p>
            <a:pPr algn="l">
              <a:lnSpc>
                <a:spcPts val="5852"/>
              </a:lnSpc>
            </a:pPr>
            <a:r>
              <a:rPr lang="en-US" sz="4180">
                <a:solidFill>
                  <a:srgbClr val="466C97"/>
                </a:solidFill>
                <a:latin typeface="Alatsi"/>
                <a:ea typeface="Alatsi"/>
                <a:cs typeface="Alatsi"/>
                <a:sym typeface="Alatsi"/>
              </a:rPr>
              <a:t>1.3 Mục đích</a:t>
            </a:r>
          </a:p>
          <a:p>
            <a:pPr algn="l" marL="902546" indent="-451273" lvl="1">
              <a:lnSpc>
                <a:spcPts val="5852"/>
              </a:lnSpc>
              <a:buFont typeface="Arial"/>
              <a:buChar char="•"/>
            </a:pPr>
            <a:r>
              <a:rPr lang="en-US" sz="4180">
                <a:solidFill>
                  <a:srgbClr val="000000"/>
                </a:solidFill>
                <a:latin typeface="Alatsi"/>
                <a:ea typeface="Alatsi"/>
                <a:cs typeface="Alatsi"/>
                <a:sym typeface="Alatsi"/>
              </a:rPr>
              <a:t>Dự án giám sát chất lượng nước theo thời gian thực bằng cảm biến nhiệt độ và độ dẫn điện (EC), hiển thị dữ liệu trên OLED, Thingspeak, AWS IoT và cảnh báo khi nước không an toàn.</a:t>
            </a:r>
            <a:r>
              <a:rPr lang="en-US" sz="4180">
                <a:solidFill>
                  <a:srgbClr val="000000"/>
                </a:solidFill>
                <a:latin typeface="Alatsi"/>
                <a:ea typeface="Alatsi"/>
                <a:cs typeface="Alatsi"/>
                <a:sym typeface="Alatsi"/>
              </a:rPr>
              <a:t> Hệ thống tự động hóa g</a:t>
            </a:r>
            <a:r>
              <a:rPr lang="en-US" sz="4180">
                <a:solidFill>
                  <a:srgbClr val="000000"/>
                </a:solidFill>
                <a:latin typeface="Alatsi"/>
                <a:ea typeface="Alatsi"/>
                <a:cs typeface="Alatsi"/>
                <a:sym typeface="Alatsi"/>
              </a:rPr>
              <a:t>iám sát, giảm kiểm tra thủ công, hỗ trợ từ xa và hướng tới ứng dụng AI dự đoán chất lượng nước.</a:t>
            </a:r>
          </a:p>
          <a:p>
            <a:pPr algn="l">
              <a:lnSpc>
                <a:spcPts val="5852"/>
              </a:lnSpc>
            </a:pPr>
          </a:p>
          <a:p>
            <a:pPr algn="l">
              <a:lnSpc>
                <a:spcPts val="585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98143" y="9774599"/>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015" y="9784124"/>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870230" y="700322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536783" y="2876981"/>
            <a:ext cx="5246391" cy="5246370"/>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alphaModFix amt="85000"/>
              </a:blip>
              <a:stretch>
                <a:fillRect l="-19362" t="0" r="-13637" b="0"/>
              </a:stretch>
            </a:blipFill>
          </p:spPr>
        </p:sp>
      </p:grpSp>
      <p:grpSp>
        <p:nvGrpSpPr>
          <p:cNvPr name="Group 7" id="7"/>
          <p:cNvGrpSpPr/>
          <p:nvPr/>
        </p:nvGrpSpPr>
        <p:grpSpPr>
          <a:xfrm rot="0">
            <a:off x="16972821"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3</a:t>
              </a:r>
            </a:p>
          </p:txBody>
        </p:sp>
      </p:grpSp>
      <p:sp>
        <p:nvSpPr>
          <p:cNvPr name="Freeform 12" id="12"/>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96582" y="2810306"/>
            <a:ext cx="12821079" cy="5793106"/>
          </a:xfrm>
          <a:prstGeom prst="rect">
            <a:avLst/>
          </a:prstGeom>
        </p:spPr>
        <p:txBody>
          <a:bodyPr anchor="t" rtlCol="false" tIns="0" lIns="0" bIns="0" rIns="0">
            <a:spAutoFit/>
          </a:bodyPr>
          <a:lstStyle/>
          <a:p>
            <a:pPr algn="l">
              <a:lnSpc>
                <a:spcPts val="4619"/>
              </a:lnSpc>
            </a:pPr>
            <a:r>
              <a:rPr lang="en-US" sz="3299">
                <a:solidFill>
                  <a:srgbClr val="466C97"/>
                </a:solidFill>
                <a:latin typeface="Alatsi"/>
                <a:ea typeface="Alatsi"/>
                <a:cs typeface="Alatsi"/>
                <a:sym typeface="Alatsi"/>
              </a:rPr>
              <a:t>2.1 Tìm hiểu về khái niệm IoT (Internet of Things) </a:t>
            </a:r>
          </a:p>
          <a:p>
            <a:pPr algn="l">
              <a:lnSpc>
                <a:spcPts val="4619"/>
              </a:lnSpc>
            </a:pPr>
            <a:r>
              <a:rPr lang="en-US" sz="3299">
                <a:solidFill>
                  <a:srgbClr val="000000"/>
                </a:solidFill>
                <a:latin typeface="Alatsi"/>
                <a:ea typeface="Alatsi"/>
                <a:cs typeface="Alatsi"/>
                <a:sym typeface="Alatsi"/>
              </a:rPr>
              <a:t>* Khái niệm:</a:t>
            </a:r>
          </a:p>
          <a:p>
            <a:pPr algn="l">
              <a:lnSpc>
                <a:spcPts val="4619"/>
              </a:lnSpc>
            </a:pPr>
            <a:r>
              <a:rPr lang="en-US" sz="3299">
                <a:solidFill>
                  <a:srgbClr val="000000"/>
                </a:solidFill>
                <a:latin typeface="Alatsi"/>
                <a:ea typeface="Alatsi"/>
                <a:cs typeface="Alatsi"/>
                <a:sym typeface="Alatsi"/>
              </a:rPr>
              <a:t>- Internet of Things (IoT) là mạng lưới các thiết bị kết nối và trao đổi dữ liệu với nhau và đám mây, thường tích hợp cảm biến, phần mềm, máy móc kỹ thuật số và vật dụng tiêu dùng.</a:t>
            </a:r>
          </a:p>
          <a:p>
            <a:pPr algn="l">
              <a:lnSpc>
                <a:spcPts val="4619"/>
              </a:lnSpc>
            </a:pPr>
            <a:r>
              <a:rPr lang="en-US" sz="3299">
                <a:solidFill>
                  <a:srgbClr val="000000"/>
                </a:solidFill>
                <a:latin typeface="Alatsi"/>
                <a:ea typeface="Alatsi"/>
                <a:cs typeface="Alatsi"/>
                <a:sym typeface="Alatsi"/>
              </a:rPr>
              <a:t>- IoT cho phép truyền dữ liệu mà không cần tương tác trực tiếp, giúp các tổ chức vận hành hiệu quả, cải thiện dịch vụ, hỗ trợ ra quyết định và tăng giá trị kinh doanh.</a:t>
            </a:r>
          </a:p>
          <a:p>
            <a:pPr algn="l">
              <a:lnSpc>
                <a:spcPts val="4619"/>
              </a:lnSpc>
            </a:pPr>
          </a:p>
          <a:p>
            <a:pPr algn="l">
              <a:lnSpc>
                <a:spcPts val="4619"/>
              </a:lnSpc>
            </a:pPr>
          </a:p>
        </p:txBody>
      </p:sp>
      <p:sp>
        <p:nvSpPr>
          <p:cNvPr name="TextBox 14" id="14"/>
          <p:cNvSpPr txBox="true"/>
          <p:nvPr/>
        </p:nvSpPr>
        <p:spPr>
          <a:xfrm rot="0">
            <a:off x="550144" y="561982"/>
            <a:ext cx="16709156" cy="1111244"/>
          </a:xfrm>
          <a:prstGeom prst="rect">
            <a:avLst/>
          </a:prstGeom>
        </p:spPr>
        <p:txBody>
          <a:bodyPr anchor="t" rtlCol="false" tIns="0" lIns="0" bIns="0" rIns="0">
            <a:spAutoFit/>
          </a:bodyPr>
          <a:lstStyle/>
          <a:p>
            <a:pPr algn="ctr">
              <a:lnSpc>
                <a:spcPts val="9100"/>
              </a:lnSpc>
            </a:pPr>
            <a:r>
              <a:rPr lang="en-US" sz="6500">
                <a:solidFill>
                  <a:srgbClr val="000000"/>
                </a:solidFill>
                <a:latin typeface="Alatsi"/>
                <a:ea typeface="Alatsi"/>
                <a:cs typeface="Alatsi"/>
                <a:sym typeface="Alatsi"/>
              </a:rPr>
              <a:t>2. NGUYÊ</a:t>
            </a:r>
            <a:r>
              <a:rPr lang="en-US" sz="6500">
                <a:solidFill>
                  <a:srgbClr val="000000"/>
                </a:solidFill>
                <a:latin typeface="Alatsi"/>
                <a:ea typeface="Alatsi"/>
                <a:cs typeface="Alatsi"/>
                <a:sym typeface="Alatsi"/>
              </a:rPr>
              <a:t>N LÝ HOẠT ĐỘNG CỦA HỆ THỐNG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2870230" y="700322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09233"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4</a:t>
              </a:r>
            </a:p>
          </p:txBody>
        </p:sp>
      </p:grpSp>
      <p:sp>
        <p:nvSpPr>
          <p:cNvPr name="Freeform 8" id="8"/>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90678" y="517502"/>
            <a:ext cx="15580548" cy="7585076"/>
          </a:xfrm>
          <a:prstGeom prst="rect">
            <a:avLst/>
          </a:prstGeom>
        </p:spPr>
        <p:txBody>
          <a:bodyPr anchor="t" rtlCol="false" tIns="0" lIns="0" bIns="0" rIns="0">
            <a:spAutoFit/>
          </a:bodyPr>
          <a:lstStyle/>
          <a:p>
            <a:pPr algn="l">
              <a:lnSpc>
                <a:spcPts val="6299"/>
              </a:lnSpc>
            </a:pPr>
            <a:r>
              <a:rPr lang="en-US" sz="4499">
                <a:solidFill>
                  <a:srgbClr val="000000"/>
                </a:solidFill>
                <a:latin typeface="Alatsi"/>
                <a:ea typeface="Alatsi"/>
                <a:cs typeface="Alatsi"/>
                <a:sym typeface="Alatsi"/>
              </a:rPr>
              <a:t> </a:t>
            </a:r>
            <a:r>
              <a:rPr lang="en-US" sz="4499">
                <a:solidFill>
                  <a:srgbClr val="466C97"/>
                </a:solidFill>
                <a:latin typeface="Alatsi"/>
                <a:ea typeface="Alatsi"/>
                <a:cs typeface="Alatsi"/>
                <a:sym typeface="Alatsi"/>
              </a:rPr>
              <a:t>Ví dụ về ứng dụng IoT:</a:t>
            </a: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a:p>
            <a:pPr algn="l">
              <a:lnSpc>
                <a:spcPts val="4899"/>
              </a:lnSpc>
            </a:pPr>
          </a:p>
        </p:txBody>
      </p:sp>
      <p:sp>
        <p:nvSpPr>
          <p:cNvPr name="Freeform 10" id="10"/>
          <p:cNvSpPr/>
          <p:nvPr/>
        </p:nvSpPr>
        <p:spPr>
          <a:xfrm flipH="false" flipV="false" rot="0">
            <a:off x="2259147" y="6460693"/>
            <a:ext cx="4378361" cy="3283771"/>
          </a:xfrm>
          <a:custGeom>
            <a:avLst/>
            <a:gdLst/>
            <a:ahLst/>
            <a:cxnLst/>
            <a:rect r="r" b="b" t="t" l="l"/>
            <a:pathLst>
              <a:path h="3283771" w="4378361">
                <a:moveTo>
                  <a:pt x="0" y="0"/>
                </a:moveTo>
                <a:lnTo>
                  <a:pt x="4378362" y="0"/>
                </a:lnTo>
                <a:lnTo>
                  <a:pt x="4378362" y="3283771"/>
                </a:lnTo>
                <a:lnTo>
                  <a:pt x="0" y="3283771"/>
                </a:lnTo>
                <a:lnTo>
                  <a:pt x="0" y="0"/>
                </a:lnTo>
                <a:close/>
              </a:path>
            </a:pathLst>
          </a:custGeom>
          <a:blipFill>
            <a:blip r:embed="rId4"/>
            <a:stretch>
              <a:fillRect l="0" t="0" r="0" b="0"/>
            </a:stretch>
          </a:blipFill>
        </p:spPr>
      </p:sp>
      <p:sp>
        <p:nvSpPr>
          <p:cNvPr name="Freeform 11" id="11"/>
          <p:cNvSpPr/>
          <p:nvPr/>
        </p:nvSpPr>
        <p:spPr>
          <a:xfrm flipH="false" flipV="false" rot="0">
            <a:off x="10123186" y="5744201"/>
            <a:ext cx="6404644" cy="4265493"/>
          </a:xfrm>
          <a:custGeom>
            <a:avLst/>
            <a:gdLst/>
            <a:ahLst/>
            <a:cxnLst/>
            <a:rect r="r" b="b" t="t" l="l"/>
            <a:pathLst>
              <a:path h="4265493" w="6404644">
                <a:moveTo>
                  <a:pt x="0" y="0"/>
                </a:moveTo>
                <a:lnTo>
                  <a:pt x="6404644" y="0"/>
                </a:lnTo>
                <a:lnTo>
                  <a:pt x="6404644" y="4265492"/>
                </a:lnTo>
                <a:lnTo>
                  <a:pt x="0" y="4265492"/>
                </a:lnTo>
                <a:lnTo>
                  <a:pt x="0" y="0"/>
                </a:lnTo>
                <a:close/>
              </a:path>
            </a:pathLst>
          </a:custGeom>
          <a:blipFill>
            <a:blip r:embed="rId5"/>
            <a:stretch>
              <a:fillRect l="0" t="0" r="0" b="0"/>
            </a:stretch>
          </a:blipFill>
        </p:spPr>
      </p:sp>
      <p:sp>
        <p:nvSpPr>
          <p:cNvPr name="TextBox 12" id="12"/>
          <p:cNvSpPr txBox="true"/>
          <p:nvPr/>
        </p:nvSpPr>
        <p:spPr>
          <a:xfrm rot="0">
            <a:off x="9369502" y="1874862"/>
            <a:ext cx="8331402" cy="3702050"/>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Alatsi"/>
                <a:ea typeface="Alatsi"/>
                <a:cs typeface="Alatsi"/>
                <a:sym typeface="Alatsi"/>
              </a:rPr>
              <a:t>+ Smart Cities: IoT hỗ trợ giám sát giao thông, quản lý năng lượng và chất lượng không khí.</a:t>
            </a:r>
          </a:p>
          <a:p>
            <a:pPr algn="l">
              <a:lnSpc>
                <a:spcPts val="4900"/>
              </a:lnSpc>
              <a:spcBef>
                <a:spcPct val="0"/>
              </a:spcBef>
            </a:pPr>
            <a:r>
              <a:rPr lang="en-US" sz="3500">
                <a:solidFill>
                  <a:srgbClr val="000000"/>
                </a:solidFill>
                <a:latin typeface="Alatsi"/>
                <a:ea typeface="Alatsi"/>
                <a:cs typeface="Alatsi"/>
                <a:sym typeface="Alatsi"/>
              </a:rPr>
              <a:t> Ví dụ: Barcelona triển khai cảm biến IoT tối ưu đèn đường, bãi đỗ xe, giúp giảm ùn tắc và tiết kiệm năng lượng.</a:t>
            </a:r>
          </a:p>
        </p:txBody>
      </p:sp>
      <p:sp>
        <p:nvSpPr>
          <p:cNvPr name="TextBox 13" id="13"/>
          <p:cNvSpPr txBox="true"/>
          <p:nvPr/>
        </p:nvSpPr>
        <p:spPr>
          <a:xfrm rot="0">
            <a:off x="390678" y="1884387"/>
            <a:ext cx="8115300" cy="4311651"/>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Alatsi"/>
                <a:ea typeface="Alatsi"/>
                <a:cs typeface="Alatsi"/>
                <a:sym typeface="Alatsi"/>
              </a:rPr>
              <a:t>+ Healthcare IoT - IoMT: Thiết bị đeo thông minh như smartwatch, máy đo huyết áp thu thập dữ liệu sức khỏe và gửi trực tiếp đến bác sĩ.</a:t>
            </a:r>
          </a:p>
          <a:p>
            <a:pPr algn="l">
              <a:lnSpc>
                <a:spcPts val="4899"/>
              </a:lnSpc>
              <a:spcBef>
                <a:spcPct val="0"/>
              </a:spcBef>
            </a:pPr>
            <a:r>
              <a:rPr lang="en-US" sz="3499">
                <a:solidFill>
                  <a:srgbClr val="000000"/>
                </a:solidFill>
                <a:latin typeface="Alatsi"/>
                <a:ea typeface="Alatsi"/>
                <a:cs typeface="Alatsi"/>
                <a:sym typeface="Alatsi"/>
              </a:rPr>
              <a:t> Ví dụ: Philips Healthcare phát triển hệ thống giám sát bệnh nhân từ xa, giúp bác sĩ theo dõi mà không cần gặp trực tiếp.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79371" y="8165921"/>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015" y="8175446"/>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2870230" y="700322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6709233"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5</a:t>
              </a:r>
            </a:p>
          </p:txBody>
        </p:sp>
      </p:grpSp>
      <p:sp>
        <p:nvSpPr>
          <p:cNvPr name="Freeform 10" id="10"/>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715704" y="317141"/>
            <a:ext cx="15993529" cy="8319136"/>
          </a:xfrm>
          <a:prstGeom prst="rect">
            <a:avLst/>
          </a:prstGeom>
        </p:spPr>
        <p:txBody>
          <a:bodyPr anchor="t" rtlCol="false" tIns="0" lIns="0" bIns="0" rIns="0">
            <a:spAutoFit/>
          </a:bodyPr>
          <a:lstStyle/>
          <a:p>
            <a:pPr algn="l">
              <a:lnSpc>
                <a:spcPts val="5739"/>
              </a:lnSpc>
            </a:pPr>
            <a:r>
              <a:rPr lang="en-US" sz="4099">
                <a:solidFill>
                  <a:srgbClr val="000000"/>
                </a:solidFill>
                <a:latin typeface="Alatsi"/>
                <a:ea typeface="Alatsi"/>
                <a:cs typeface="Alatsi"/>
                <a:sym typeface="Alatsi"/>
              </a:rPr>
              <a:t> </a:t>
            </a:r>
            <a:r>
              <a:rPr lang="en-US" sz="4099">
                <a:solidFill>
                  <a:srgbClr val="466C97"/>
                </a:solidFill>
                <a:latin typeface="Alatsi"/>
                <a:ea typeface="Alatsi"/>
                <a:cs typeface="Alatsi"/>
                <a:sym typeface="Alatsi"/>
              </a:rPr>
              <a:t>Ví dụ về ứng dụng IoT:</a:t>
            </a:r>
          </a:p>
          <a:p>
            <a:pPr algn="l">
              <a:lnSpc>
                <a:spcPts val="4339"/>
              </a:lnSpc>
            </a:pPr>
          </a:p>
          <a:p>
            <a:pPr algn="l">
              <a:lnSpc>
                <a:spcPts val="4339"/>
              </a:lnSpc>
            </a:pPr>
            <a:r>
              <a:rPr lang="en-US" sz="3099">
                <a:solidFill>
                  <a:srgbClr val="000000"/>
                </a:solidFill>
                <a:latin typeface="Alatsi"/>
                <a:ea typeface="Alatsi"/>
                <a:cs typeface="Alatsi"/>
                <a:sym typeface="Alatsi"/>
              </a:rPr>
              <a:t>* Ứng dụng IoT trong giám sát môi trường:</a:t>
            </a:r>
          </a:p>
          <a:p>
            <a:pPr algn="l">
              <a:lnSpc>
                <a:spcPts val="4339"/>
              </a:lnSpc>
            </a:pPr>
            <a:r>
              <a:rPr lang="en-US" sz="3099">
                <a:solidFill>
                  <a:srgbClr val="000000"/>
                </a:solidFill>
                <a:latin typeface="Alatsi"/>
                <a:ea typeface="Alatsi"/>
                <a:cs typeface="Alatsi"/>
                <a:sym typeface="Alatsi"/>
              </a:rPr>
              <a:t>-IoT thu thập dữ liệu từ cảm biến về chất lượng không khí, nước, nhiệt độ, độ ẩm,... để đánh giá môi trường và cảnh báo sớm.</a:t>
            </a:r>
          </a:p>
          <a:p>
            <a:pPr algn="l" marL="669286" indent="-334643" lvl="1">
              <a:lnSpc>
                <a:spcPts val="4339"/>
              </a:lnSpc>
              <a:buFont typeface="Arial"/>
              <a:buChar char="•"/>
            </a:pPr>
            <a:r>
              <a:rPr lang="en-US" sz="3099">
                <a:solidFill>
                  <a:srgbClr val="000000"/>
                </a:solidFill>
                <a:latin typeface="Alatsi"/>
                <a:ea typeface="Alatsi"/>
                <a:cs typeface="Alatsi"/>
                <a:sym typeface="Alatsi"/>
              </a:rPr>
              <a:t>Giám sát chất lượng nước: Cảm biến đo pH, độ đục, độ dẫn điện (EC/TDS), clo giúp đánh giá chất lượng nước.</a:t>
            </a:r>
          </a:p>
          <a:p>
            <a:pPr algn="l" marL="669286" indent="-334643" lvl="1">
              <a:lnSpc>
                <a:spcPts val="4339"/>
              </a:lnSpc>
              <a:buFont typeface="Arial"/>
              <a:buChar char="•"/>
            </a:pPr>
            <a:r>
              <a:rPr lang="en-US" sz="3099">
                <a:solidFill>
                  <a:srgbClr val="000000"/>
                </a:solidFill>
                <a:latin typeface="Alatsi"/>
                <a:ea typeface="Alatsi"/>
                <a:cs typeface="Alatsi"/>
                <a:sym typeface="Alatsi"/>
              </a:rPr>
              <a:t>Các ứng dụng khác: Giám sát không khí, cảnh báo cháy rừng, thiên tai, quản lý rác thải và năng lượng.</a:t>
            </a:r>
          </a:p>
          <a:p>
            <a:pPr algn="l">
              <a:lnSpc>
                <a:spcPts val="4339"/>
              </a:lnSpc>
            </a:pPr>
          </a:p>
          <a:p>
            <a:pPr algn="l">
              <a:lnSpc>
                <a:spcPts val="4339"/>
              </a:lnSpc>
            </a:pPr>
          </a:p>
          <a:p>
            <a:pPr algn="l">
              <a:lnSpc>
                <a:spcPts val="4339"/>
              </a:lnSpc>
            </a:pPr>
          </a:p>
          <a:p>
            <a:pPr algn="l">
              <a:lnSpc>
                <a:spcPts val="4339"/>
              </a:lnSpc>
            </a:pPr>
          </a:p>
          <a:p>
            <a:pPr algn="l">
              <a:lnSpc>
                <a:spcPts val="4339"/>
              </a:lnSpc>
            </a:pPr>
          </a:p>
          <a:p>
            <a:pPr algn="l">
              <a:lnSpc>
                <a:spcPts val="4339"/>
              </a:lnSpc>
            </a:pPr>
          </a:p>
        </p:txBody>
      </p:sp>
      <p:sp>
        <p:nvSpPr>
          <p:cNvPr name="Freeform 12" id="12"/>
          <p:cNvSpPr/>
          <p:nvPr/>
        </p:nvSpPr>
        <p:spPr>
          <a:xfrm flipH="false" flipV="false" rot="0">
            <a:off x="7754611" y="9043033"/>
            <a:ext cx="2778778" cy="1243967"/>
          </a:xfrm>
          <a:custGeom>
            <a:avLst/>
            <a:gdLst/>
            <a:ahLst/>
            <a:cxnLst/>
            <a:rect r="r" b="b" t="t" l="l"/>
            <a:pathLst>
              <a:path h="1243967" w="2778778">
                <a:moveTo>
                  <a:pt x="0" y="0"/>
                </a:moveTo>
                <a:lnTo>
                  <a:pt x="2778778" y="0"/>
                </a:lnTo>
                <a:lnTo>
                  <a:pt x="2778778" y="1243967"/>
                </a:lnTo>
                <a:lnTo>
                  <a:pt x="0" y="1243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434944" y="5143500"/>
            <a:ext cx="9418111" cy="5136795"/>
          </a:xfrm>
          <a:custGeom>
            <a:avLst/>
            <a:gdLst/>
            <a:ahLst/>
            <a:cxnLst/>
            <a:rect r="r" b="b" t="t" l="l"/>
            <a:pathLst>
              <a:path h="5136795" w="9418111">
                <a:moveTo>
                  <a:pt x="0" y="0"/>
                </a:moveTo>
                <a:lnTo>
                  <a:pt x="9418112" y="0"/>
                </a:lnTo>
                <a:lnTo>
                  <a:pt x="9418112" y="5136795"/>
                </a:lnTo>
                <a:lnTo>
                  <a:pt x="0" y="5136795"/>
                </a:lnTo>
                <a:lnTo>
                  <a:pt x="0" y="0"/>
                </a:lnTo>
                <a:close/>
              </a:path>
            </a:pathLst>
          </a:custGeom>
          <a:blipFill>
            <a:blip r:embed="rId6"/>
            <a:stretch>
              <a:fillRect l="0" t="0" r="0" b="0"/>
            </a:stretch>
          </a:blipFill>
        </p:spPr>
      </p:sp>
      <p:pic>
        <p:nvPicPr>
          <p:cNvPr name="Picture 14" id="14"/>
          <p:cNvPicPr>
            <a:picLocks noChangeAspect="true"/>
          </p:cNvPicPr>
          <p:nvPr/>
        </p:nvPicPr>
        <p:blipFill>
          <a:blip r:embed="rId7"/>
          <a:srcRect l="0" t="0" r="0" b="0"/>
          <a:stretch>
            <a:fillRect/>
          </a:stretch>
        </p:blipFill>
        <p:spPr>
          <a:xfrm flipH="false" flipV="false" rot="-3023214">
            <a:off x="9549174" y="5804802"/>
            <a:ext cx="16230600" cy="3814191"/>
          </a:xfrm>
          <a:prstGeom prst="rect">
            <a:avLst/>
          </a:prstGeom>
        </p:spPr>
      </p:pic>
      <p:pic>
        <p:nvPicPr>
          <p:cNvPr name="Picture 15" id="15"/>
          <p:cNvPicPr>
            <a:picLocks noChangeAspect="true"/>
          </p:cNvPicPr>
          <p:nvPr/>
        </p:nvPicPr>
        <p:blipFill>
          <a:blip r:embed="rId7"/>
          <a:srcRect l="0" t="0" r="0" b="0"/>
          <a:stretch>
            <a:fillRect/>
          </a:stretch>
        </p:blipFill>
        <p:spPr>
          <a:xfrm flipH="false" flipV="false" rot="2987455">
            <a:off x="-6453376" y="6729182"/>
            <a:ext cx="16230600" cy="381419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892058" y="-142875"/>
            <a:ext cx="10451219" cy="2742562"/>
          </a:xfrm>
          <a:prstGeom prst="rect">
            <a:avLst/>
          </a:prstGeom>
        </p:spPr>
        <p:txBody>
          <a:bodyPr anchor="t" rtlCol="false" tIns="0" lIns="0" bIns="0" rIns="0">
            <a:spAutoFit/>
          </a:bodyPr>
          <a:lstStyle/>
          <a:p>
            <a:pPr algn="ctr">
              <a:lnSpc>
                <a:spcPts val="11060"/>
              </a:lnSpc>
            </a:pPr>
            <a:r>
              <a:rPr lang="en-US" sz="7900">
                <a:solidFill>
                  <a:srgbClr val="000000"/>
                </a:solidFill>
                <a:latin typeface="Alatsi"/>
                <a:ea typeface="Alatsi"/>
                <a:cs typeface="Alatsi"/>
                <a:sym typeface="Alatsi"/>
              </a:rPr>
              <a:t>2.2 THU THẬP DỮ </a:t>
            </a:r>
            <a:r>
              <a:rPr lang="en-US" sz="7900">
                <a:solidFill>
                  <a:srgbClr val="000000"/>
                </a:solidFill>
                <a:latin typeface="Alatsi"/>
                <a:ea typeface="Alatsi"/>
                <a:cs typeface="Alatsi"/>
                <a:sym typeface="Alatsi"/>
              </a:rPr>
              <a:t>LIỆU</a:t>
            </a:r>
          </a:p>
          <a:p>
            <a:pPr algn="ctr">
              <a:lnSpc>
                <a:spcPts val="11060"/>
              </a:lnSpc>
            </a:pPr>
          </a:p>
        </p:txBody>
      </p:sp>
      <p:grpSp>
        <p:nvGrpSpPr>
          <p:cNvPr name="Group 3" id="3"/>
          <p:cNvGrpSpPr/>
          <p:nvPr/>
        </p:nvGrpSpPr>
        <p:grpSpPr>
          <a:xfrm rot="0">
            <a:off x="9144000" y="2052225"/>
            <a:ext cx="6954490" cy="759744"/>
            <a:chOff x="0" y="0"/>
            <a:chExt cx="9272654" cy="1012992"/>
          </a:xfrm>
        </p:grpSpPr>
        <p:grpSp>
          <p:nvGrpSpPr>
            <p:cNvPr name="Group 4" id="4"/>
            <p:cNvGrpSpPr/>
            <p:nvPr/>
          </p:nvGrpSpPr>
          <p:grpSpPr>
            <a:xfrm rot="0">
              <a:off x="0" y="0"/>
              <a:ext cx="9272654" cy="1012992"/>
              <a:chOff x="0" y="0"/>
              <a:chExt cx="5227168" cy="571042"/>
            </a:xfrm>
          </p:grpSpPr>
          <p:sp>
            <p:nvSpPr>
              <p:cNvPr name="Freeform 5" id="5"/>
              <p:cNvSpPr/>
              <p:nvPr/>
            </p:nvSpPr>
            <p:spPr>
              <a:xfrm flipH="false" flipV="false" rot="0">
                <a:off x="0" y="0"/>
                <a:ext cx="5227168" cy="571042"/>
              </a:xfrm>
              <a:custGeom>
                <a:avLst/>
                <a:gdLst/>
                <a:ahLst/>
                <a:cxnLst/>
                <a:rect r="r" b="b" t="t" l="l"/>
                <a:pathLst>
                  <a:path h="571042" w="5227168">
                    <a:moveTo>
                      <a:pt x="19894" y="0"/>
                    </a:moveTo>
                    <a:lnTo>
                      <a:pt x="5207274" y="0"/>
                    </a:lnTo>
                    <a:cubicBezTo>
                      <a:pt x="5212550" y="0"/>
                      <a:pt x="5217610" y="2096"/>
                      <a:pt x="5221341" y="5827"/>
                    </a:cubicBezTo>
                    <a:cubicBezTo>
                      <a:pt x="5225072" y="9558"/>
                      <a:pt x="5227168" y="14618"/>
                      <a:pt x="5227168" y="19894"/>
                    </a:cubicBezTo>
                    <a:lnTo>
                      <a:pt x="5227168" y="551148"/>
                    </a:lnTo>
                    <a:cubicBezTo>
                      <a:pt x="5227168" y="562136"/>
                      <a:pt x="5218261" y="571042"/>
                      <a:pt x="5207274" y="571042"/>
                    </a:cubicBezTo>
                    <a:lnTo>
                      <a:pt x="19894" y="571042"/>
                    </a:lnTo>
                    <a:cubicBezTo>
                      <a:pt x="8907" y="571042"/>
                      <a:pt x="0" y="562136"/>
                      <a:pt x="0" y="551148"/>
                    </a:cubicBezTo>
                    <a:lnTo>
                      <a:pt x="0" y="19894"/>
                    </a:lnTo>
                    <a:cubicBezTo>
                      <a:pt x="0" y="8907"/>
                      <a:pt x="8907" y="0"/>
                      <a:pt x="19894" y="0"/>
                    </a:cubicBezTo>
                    <a:close/>
                  </a:path>
                </a:pathLst>
              </a:custGeom>
              <a:solidFill>
                <a:srgbClr val="E9C7C6"/>
              </a:solidFill>
            </p:spPr>
          </p:sp>
          <p:sp>
            <p:nvSpPr>
              <p:cNvPr name="TextBox 6" id="6"/>
              <p:cNvSpPr txBox="true"/>
              <p:nvPr/>
            </p:nvSpPr>
            <p:spPr>
              <a:xfrm>
                <a:off x="0" y="-38100"/>
                <a:ext cx="5227168" cy="609142"/>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727286" y="9603"/>
              <a:ext cx="8087837" cy="625155"/>
            </a:xfrm>
            <a:prstGeom prst="rect">
              <a:avLst/>
            </a:prstGeom>
          </p:spPr>
          <p:txBody>
            <a:bodyPr anchor="t" rtlCol="false" tIns="0" lIns="0" bIns="0" rIns="0">
              <a:spAutoFit/>
            </a:bodyPr>
            <a:lstStyle/>
            <a:p>
              <a:pPr algn="ctr">
                <a:lnSpc>
                  <a:spcPts val="3936"/>
                </a:lnSpc>
              </a:pPr>
              <a:r>
                <a:rPr lang="en-US" sz="2812">
                  <a:solidFill>
                    <a:srgbClr val="000000"/>
                  </a:solidFill>
                  <a:latin typeface="Alatsi"/>
                  <a:ea typeface="Alatsi"/>
                  <a:cs typeface="Alatsi"/>
                  <a:sym typeface="Alatsi"/>
                </a:rPr>
                <a:t>Đo nhiệt độ nước với độ chính xác cao</a:t>
              </a:r>
            </a:p>
          </p:txBody>
        </p:sp>
      </p:grpSp>
      <p:grpSp>
        <p:nvGrpSpPr>
          <p:cNvPr name="Group 8" id="8"/>
          <p:cNvGrpSpPr/>
          <p:nvPr/>
        </p:nvGrpSpPr>
        <p:grpSpPr>
          <a:xfrm rot="0">
            <a:off x="9144000" y="3727719"/>
            <a:ext cx="8796604" cy="5698698"/>
            <a:chOff x="0" y="0"/>
            <a:chExt cx="11728805" cy="7598264"/>
          </a:xfrm>
        </p:grpSpPr>
        <p:grpSp>
          <p:nvGrpSpPr>
            <p:cNvPr name="Group 9" id="9"/>
            <p:cNvGrpSpPr/>
            <p:nvPr/>
          </p:nvGrpSpPr>
          <p:grpSpPr>
            <a:xfrm rot="0">
              <a:off x="0" y="0"/>
              <a:ext cx="11728805" cy="7598264"/>
              <a:chOff x="0" y="0"/>
              <a:chExt cx="2495464" cy="1616635"/>
            </a:xfrm>
          </p:grpSpPr>
          <p:sp>
            <p:nvSpPr>
              <p:cNvPr name="Freeform 10" id="10"/>
              <p:cNvSpPr/>
              <p:nvPr/>
            </p:nvSpPr>
            <p:spPr>
              <a:xfrm flipH="false" flipV="false" rot="0">
                <a:off x="0" y="0"/>
                <a:ext cx="2495465" cy="1616635"/>
              </a:xfrm>
              <a:custGeom>
                <a:avLst/>
                <a:gdLst/>
                <a:ahLst/>
                <a:cxnLst/>
                <a:rect r="r" b="b" t="t" l="l"/>
                <a:pathLst>
                  <a:path h="1616635" w="2495465">
                    <a:moveTo>
                      <a:pt x="41672" y="0"/>
                    </a:moveTo>
                    <a:lnTo>
                      <a:pt x="2453793" y="0"/>
                    </a:lnTo>
                    <a:cubicBezTo>
                      <a:pt x="2476808" y="0"/>
                      <a:pt x="2495465" y="18657"/>
                      <a:pt x="2495465" y="41672"/>
                    </a:cubicBezTo>
                    <a:lnTo>
                      <a:pt x="2495465" y="1574963"/>
                    </a:lnTo>
                    <a:cubicBezTo>
                      <a:pt x="2495465" y="1597978"/>
                      <a:pt x="2476808" y="1616635"/>
                      <a:pt x="2453793" y="1616635"/>
                    </a:cubicBezTo>
                    <a:lnTo>
                      <a:pt x="41672" y="1616635"/>
                    </a:lnTo>
                    <a:cubicBezTo>
                      <a:pt x="18657" y="1616635"/>
                      <a:pt x="0" y="1597978"/>
                      <a:pt x="0" y="1574963"/>
                    </a:cubicBezTo>
                    <a:lnTo>
                      <a:pt x="0" y="41672"/>
                    </a:lnTo>
                    <a:cubicBezTo>
                      <a:pt x="0" y="18657"/>
                      <a:pt x="18657" y="0"/>
                      <a:pt x="41672" y="0"/>
                    </a:cubicBezTo>
                    <a:close/>
                  </a:path>
                </a:pathLst>
              </a:custGeom>
              <a:solidFill>
                <a:srgbClr val="E9C7C6"/>
              </a:solidFill>
            </p:spPr>
          </p:sp>
          <p:sp>
            <p:nvSpPr>
              <p:cNvPr name="TextBox 11" id="11"/>
              <p:cNvSpPr txBox="true"/>
              <p:nvPr/>
            </p:nvSpPr>
            <p:spPr>
              <a:xfrm>
                <a:off x="0" y="-38100"/>
                <a:ext cx="2495464" cy="1654735"/>
              </a:xfrm>
              <a:prstGeom prst="rect">
                <a:avLst/>
              </a:prstGeom>
            </p:spPr>
            <p:txBody>
              <a:bodyPr anchor="ctr" rtlCol="false" tIns="50800" lIns="50800" bIns="50800" rIns="50800"/>
              <a:lstStyle/>
              <a:p>
                <a:pPr algn="ctr">
                  <a:lnSpc>
                    <a:spcPts val="2660"/>
                  </a:lnSpc>
                </a:pPr>
              </a:p>
            </p:txBody>
          </p:sp>
        </p:grpSp>
        <p:sp>
          <p:nvSpPr>
            <p:cNvPr name="TextBox 12" id="12"/>
            <p:cNvSpPr txBox="true"/>
            <p:nvPr/>
          </p:nvSpPr>
          <p:spPr>
            <a:xfrm rot="0">
              <a:off x="919931" y="110186"/>
              <a:ext cx="10230152" cy="6575848"/>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Alatsi"/>
                  <a:ea typeface="Alatsi"/>
                  <a:cs typeface="Alatsi"/>
                  <a:sym typeface="Alatsi"/>
                </a:rPr>
                <a:t>DS18B20 là </a:t>
              </a:r>
              <a:r>
                <a:rPr lang="en-US" sz="2799">
                  <a:solidFill>
                    <a:srgbClr val="000000"/>
                  </a:solidFill>
                  <a:latin typeface="Alatsi"/>
                  <a:ea typeface="Alatsi"/>
                  <a:cs typeface="Alatsi"/>
                  <a:sym typeface="Alatsi"/>
                </a:rPr>
                <a:t>một cảm biến nhiệt độ kỹ thuật số, giao tiếp với vi điều khiển qua giao thức 1-Wire (1 dây)</a:t>
              </a:r>
            </a:p>
            <a:p>
              <a:pPr algn="l" marL="604519" indent="-302260" lvl="1">
                <a:lnSpc>
                  <a:spcPts val="3919"/>
                </a:lnSpc>
                <a:buFont typeface="Arial"/>
                <a:buChar char="•"/>
              </a:pPr>
              <a:r>
                <a:rPr lang="en-US" sz="2799">
                  <a:solidFill>
                    <a:srgbClr val="000000"/>
                  </a:solidFill>
                  <a:latin typeface="Alatsi"/>
                  <a:ea typeface="Alatsi"/>
                  <a:cs typeface="Alatsi"/>
                  <a:sym typeface="Alatsi"/>
                </a:rPr>
                <a:t>Đo nhiệt độ trong khoảng từ -55°C đến +125°C với độ chính xác ±0.5°C trong phạm vi từ -10°C đến +85°C</a:t>
              </a:r>
            </a:p>
            <a:p>
              <a:pPr algn="l" marL="604519" indent="-302260" lvl="1">
                <a:lnSpc>
                  <a:spcPts val="3919"/>
                </a:lnSpc>
                <a:buFont typeface="Arial"/>
                <a:buChar char="•"/>
              </a:pPr>
              <a:r>
                <a:rPr lang="en-US" sz="2799">
                  <a:solidFill>
                    <a:srgbClr val="000000"/>
                  </a:solidFill>
                  <a:latin typeface="Alatsi"/>
                  <a:ea typeface="Alatsi"/>
                  <a:cs typeface="Alatsi"/>
                  <a:sym typeface="Alatsi"/>
                </a:rPr>
                <a:t>Khi được kích hoạt, cảm biến gửi tín hiệu nhiệt độ dưới dạng dữ liệu số về ESP32 để xử lý</a:t>
              </a:r>
            </a:p>
            <a:p>
              <a:pPr algn="l" marL="604519" indent="-302260" lvl="1">
                <a:lnSpc>
                  <a:spcPts val="3919"/>
                </a:lnSpc>
                <a:buFont typeface="Arial"/>
                <a:buChar char="•"/>
              </a:pPr>
              <a:r>
                <a:rPr lang="en-US" sz="2799">
                  <a:solidFill>
                    <a:srgbClr val="000000"/>
                  </a:solidFill>
                  <a:latin typeface="Alatsi"/>
                  <a:ea typeface="Alatsi"/>
                  <a:cs typeface="Alatsi"/>
                  <a:sym typeface="Alatsi"/>
                </a:rPr>
                <a:t>Có thiết kế chống nước</a:t>
              </a:r>
            </a:p>
          </p:txBody>
        </p:sp>
      </p:grpSp>
      <p:sp>
        <p:nvSpPr>
          <p:cNvPr name="AutoShape 13" id="1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4" id="14"/>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5" id="15"/>
          <p:cNvGrpSpPr/>
          <p:nvPr/>
        </p:nvGrpSpPr>
        <p:grpSpPr>
          <a:xfrm rot="0">
            <a:off x="15859155" y="0"/>
            <a:ext cx="1562612" cy="1673225"/>
            <a:chOff x="0" y="0"/>
            <a:chExt cx="2083482" cy="2230967"/>
          </a:xfrm>
        </p:grpSpPr>
        <p:grpSp>
          <p:nvGrpSpPr>
            <p:cNvPr name="Group 16" id="16"/>
            <p:cNvGrpSpPr/>
            <p:nvPr/>
          </p:nvGrpSpPr>
          <p:grpSpPr>
            <a:xfrm rot="0">
              <a:off x="75599" y="0"/>
              <a:ext cx="1932284" cy="2230967"/>
              <a:chOff x="0" y="0"/>
              <a:chExt cx="703982" cy="812800"/>
            </a:xfrm>
          </p:grpSpPr>
          <p:sp>
            <p:nvSpPr>
              <p:cNvPr name="Freeform 17" id="1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8" id="1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6</a:t>
              </a:r>
            </a:p>
          </p:txBody>
        </p:sp>
      </p:grpSp>
      <p:sp>
        <p:nvSpPr>
          <p:cNvPr name="Freeform 20" id="20"/>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561501" y="1754909"/>
            <a:ext cx="6867345" cy="6842731"/>
          </a:xfrm>
          <a:custGeom>
            <a:avLst/>
            <a:gdLst/>
            <a:ahLst/>
            <a:cxnLst/>
            <a:rect r="r" b="b" t="t" l="l"/>
            <a:pathLst>
              <a:path h="6842731" w="6867345">
                <a:moveTo>
                  <a:pt x="0" y="0"/>
                </a:moveTo>
                <a:lnTo>
                  <a:pt x="6867345" y="0"/>
                </a:lnTo>
                <a:lnTo>
                  <a:pt x="6867345" y="6842731"/>
                </a:lnTo>
                <a:lnTo>
                  <a:pt x="0" y="6842731"/>
                </a:lnTo>
                <a:lnTo>
                  <a:pt x="0" y="0"/>
                </a:lnTo>
                <a:close/>
              </a:path>
            </a:pathLst>
          </a:custGeom>
          <a:blipFill>
            <a:blip r:embed="rId4"/>
            <a:stretch>
              <a:fillRect l="0" t="0" r="0" b="0"/>
            </a:stretch>
          </a:blipFill>
        </p:spPr>
      </p:sp>
      <p:sp>
        <p:nvSpPr>
          <p:cNvPr name="TextBox 23" id="23"/>
          <p:cNvSpPr txBox="true"/>
          <p:nvPr/>
        </p:nvSpPr>
        <p:spPr>
          <a:xfrm rot="0">
            <a:off x="8837304" y="1381393"/>
            <a:ext cx="5152993"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Chức</a:t>
            </a:r>
            <a:r>
              <a:rPr lang="en-US" sz="3919">
                <a:solidFill>
                  <a:srgbClr val="000000"/>
                </a:solidFill>
                <a:latin typeface="Alatsi"/>
                <a:ea typeface="Alatsi"/>
                <a:cs typeface="Alatsi"/>
                <a:sym typeface="Alatsi"/>
              </a:rPr>
              <a:t> năng</a:t>
            </a:r>
          </a:p>
        </p:txBody>
      </p:sp>
      <p:sp>
        <p:nvSpPr>
          <p:cNvPr name="TextBox 24" id="24"/>
          <p:cNvSpPr txBox="true"/>
          <p:nvPr/>
        </p:nvSpPr>
        <p:spPr>
          <a:xfrm rot="0">
            <a:off x="8837304" y="3056887"/>
            <a:ext cx="6501562"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Nguyê</a:t>
            </a:r>
            <a:r>
              <a:rPr lang="en-US" sz="3919">
                <a:solidFill>
                  <a:srgbClr val="000000"/>
                </a:solidFill>
                <a:latin typeface="Alatsi"/>
                <a:ea typeface="Alatsi"/>
                <a:cs typeface="Alatsi"/>
                <a:sym typeface="Alatsi"/>
              </a:rPr>
              <a:t>n lý hoạt động</a:t>
            </a:r>
          </a:p>
        </p:txBody>
      </p:sp>
      <p:sp>
        <p:nvSpPr>
          <p:cNvPr name="TextBox 25" id="25"/>
          <p:cNvSpPr txBox="true"/>
          <p:nvPr/>
        </p:nvSpPr>
        <p:spPr>
          <a:xfrm rot="-5400000">
            <a:off x="-417976" y="4713678"/>
            <a:ext cx="2807626" cy="755017"/>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Sigmar One"/>
                <a:ea typeface="Sigmar One"/>
                <a:cs typeface="Sigmar One"/>
                <a:sym typeface="Sigmar One"/>
              </a:rPr>
              <a:t>DS18B20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892058" y="-142875"/>
            <a:ext cx="10451219" cy="2742562"/>
          </a:xfrm>
          <a:prstGeom prst="rect">
            <a:avLst/>
          </a:prstGeom>
        </p:spPr>
        <p:txBody>
          <a:bodyPr anchor="t" rtlCol="false" tIns="0" lIns="0" bIns="0" rIns="0">
            <a:spAutoFit/>
          </a:bodyPr>
          <a:lstStyle/>
          <a:p>
            <a:pPr algn="ctr">
              <a:lnSpc>
                <a:spcPts val="11060"/>
              </a:lnSpc>
            </a:pPr>
            <a:r>
              <a:rPr lang="en-US" sz="7900">
                <a:solidFill>
                  <a:srgbClr val="000000"/>
                </a:solidFill>
                <a:latin typeface="Alatsi"/>
                <a:ea typeface="Alatsi"/>
                <a:cs typeface="Alatsi"/>
                <a:sym typeface="Alatsi"/>
              </a:rPr>
              <a:t>2.2 THU THẬP DỮ </a:t>
            </a:r>
            <a:r>
              <a:rPr lang="en-US" sz="7900">
                <a:solidFill>
                  <a:srgbClr val="000000"/>
                </a:solidFill>
                <a:latin typeface="Alatsi"/>
                <a:ea typeface="Alatsi"/>
                <a:cs typeface="Alatsi"/>
                <a:sym typeface="Alatsi"/>
              </a:rPr>
              <a:t>LIỆU</a:t>
            </a:r>
          </a:p>
          <a:p>
            <a:pPr algn="ctr">
              <a:lnSpc>
                <a:spcPts val="11060"/>
              </a:lnSpc>
            </a:pPr>
          </a:p>
        </p:txBody>
      </p:sp>
      <p:grpSp>
        <p:nvGrpSpPr>
          <p:cNvPr name="Group 3" id="3"/>
          <p:cNvGrpSpPr/>
          <p:nvPr/>
        </p:nvGrpSpPr>
        <p:grpSpPr>
          <a:xfrm rot="0">
            <a:off x="8895236" y="2599687"/>
            <a:ext cx="9392764" cy="1090199"/>
            <a:chOff x="0" y="0"/>
            <a:chExt cx="7059835" cy="819421"/>
          </a:xfrm>
        </p:grpSpPr>
        <p:sp>
          <p:nvSpPr>
            <p:cNvPr name="Freeform 4" id="4"/>
            <p:cNvSpPr/>
            <p:nvPr/>
          </p:nvSpPr>
          <p:spPr>
            <a:xfrm flipH="false" flipV="false" rot="0">
              <a:off x="0" y="0"/>
              <a:ext cx="7059835" cy="819421"/>
            </a:xfrm>
            <a:custGeom>
              <a:avLst/>
              <a:gdLst/>
              <a:ahLst/>
              <a:cxnLst/>
              <a:rect r="r" b="b" t="t" l="l"/>
              <a:pathLst>
                <a:path h="819421" w="7059835">
                  <a:moveTo>
                    <a:pt x="42036" y="0"/>
                  </a:moveTo>
                  <a:lnTo>
                    <a:pt x="7017799" y="0"/>
                  </a:lnTo>
                  <a:cubicBezTo>
                    <a:pt x="7041014" y="0"/>
                    <a:pt x="7059835" y="18820"/>
                    <a:pt x="7059835" y="42036"/>
                  </a:cubicBezTo>
                  <a:lnTo>
                    <a:pt x="7059835" y="777384"/>
                  </a:lnTo>
                  <a:cubicBezTo>
                    <a:pt x="7059835" y="800601"/>
                    <a:pt x="7041014" y="819421"/>
                    <a:pt x="7017799" y="819421"/>
                  </a:cubicBezTo>
                  <a:lnTo>
                    <a:pt x="42036" y="819421"/>
                  </a:lnTo>
                  <a:cubicBezTo>
                    <a:pt x="18820" y="819421"/>
                    <a:pt x="0" y="800601"/>
                    <a:pt x="0" y="777384"/>
                  </a:cubicBezTo>
                  <a:lnTo>
                    <a:pt x="0" y="42036"/>
                  </a:lnTo>
                  <a:cubicBezTo>
                    <a:pt x="0" y="18820"/>
                    <a:pt x="18820" y="0"/>
                    <a:pt x="42036" y="0"/>
                  </a:cubicBezTo>
                  <a:close/>
                </a:path>
              </a:pathLst>
            </a:custGeom>
            <a:solidFill>
              <a:srgbClr val="E9C7C6"/>
            </a:solidFill>
          </p:spPr>
        </p:sp>
        <p:sp>
          <p:nvSpPr>
            <p:cNvPr name="TextBox 5" id="5"/>
            <p:cNvSpPr txBox="true"/>
            <p:nvPr/>
          </p:nvSpPr>
          <p:spPr>
            <a:xfrm>
              <a:off x="0" y="-38100"/>
              <a:ext cx="7059835" cy="857521"/>
            </a:xfrm>
            <a:prstGeom prst="rect">
              <a:avLst/>
            </a:prstGeom>
          </p:spPr>
          <p:txBody>
            <a:bodyPr anchor="ctr" rtlCol="false" tIns="17801" lIns="17801" bIns="17801" rIns="17801"/>
            <a:lstStyle/>
            <a:p>
              <a:pPr algn="ctr">
                <a:lnSpc>
                  <a:spcPts val="2660"/>
                </a:lnSpc>
              </a:pPr>
            </a:p>
          </p:txBody>
        </p:sp>
      </p:grpSp>
      <p:grpSp>
        <p:nvGrpSpPr>
          <p:cNvPr name="Group 6" id="6"/>
          <p:cNvGrpSpPr/>
          <p:nvPr/>
        </p:nvGrpSpPr>
        <p:grpSpPr>
          <a:xfrm rot="0">
            <a:off x="9047897" y="4552324"/>
            <a:ext cx="8796604" cy="3717498"/>
            <a:chOff x="0" y="0"/>
            <a:chExt cx="11728805" cy="4956664"/>
          </a:xfrm>
        </p:grpSpPr>
        <p:grpSp>
          <p:nvGrpSpPr>
            <p:cNvPr name="Group 7" id="7"/>
            <p:cNvGrpSpPr/>
            <p:nvPr/>
          </p:nvGrpSpPr>
          <p:grpSpPr>
            <a:xfrm rot="0">
              <a:off x="0" y="0"/>
              <a:ext cx="11728805" cy="4956664"/>
              <a:chOff x="0" y="0"/>
              <a:chExt cx="2495464" cy="1054598"/>
            </a:xfrm>
          </p:grpSpPr>
          <p:sp>
            <p:nvSpPr>
              <p:cNvPr name="Freeform 8" id="8"/>
              <p:cNvSpPr/>
              <p:nvPr/>
            </p:nvSpPr>
            <p:spPr>
              <a:xfrm flipH="false" flipV="false" rot="0">
                <a:off x="0" y="0"/>
                <a:ext cx="2495465" cy="1054598"/>
              </a:xfrm>
              <a:custGeom>
                <a:avLst/>
                <a:gdLst/>
                <a:ahLst/>
                <a:cxnLst/>
                <a:rect r="r" b="b" t="t" l="l"/>
                <a:pathLst>
                  <a:path h="1054598" w="2495465">
                    <a:moveTo>
                      <a:pt x="41672" y="0"/>
                    </a:moveTo>
                    <a:lnTo>
                      <a:pt x="2453793" y="0"/>
                    </a:lnTo>
                    <a:cubicBezTo>
                      <a:pt x="2476808" y="0"/>
                      <a:pt x="2495465" y="18657"/>
                      <a:pt x="2495465" y="41672"/>
                    </a:cubicBezTo>
                    <a:lnTo>
                      <a:pt x="2495465" y="1012927"/>
                    </a:lnTo>
                    <a:cubicBezTo>
                      <a:pt x="2495465" y="1035941"/>
                      <a:pt x="2476808" y="1054598"/>
                      <a:pt x="2453793" y="1054598"/>
                    </a:cubicBezTo>
                    <a:lnTo>
                      <a:pt x="41672" y="1054598"/>
                    </a:lnTo>
                    <a:cubicBezTo>
                      <a:pt x="18657" y="1054598"/>
                      <a:pt x="0" y="1035941"/>
                      <a:pt x="0" y="1012927"/>
                    </a:cubicBezTo>
                    <a:lnTo>
                      <a:pt x="0" y="41672"/>
                    </a:lnTo>
                    <a:cubicBezTo>
                      <a:pt x="0" y="18657"/>
                      <a:pt x="18657" y="0"/>
                      <a:pt x="41672" y="0"/>
                    </a:cubicBezTo>
                    <a:close/>
                  </a:path>
                </a:pathLst>
              </a:custGeom>
              <a:solidFill>
                <a:srgbClr val="E9C7C6"/>
              </a:solidFill>
            </p:spPr>
          </p:sp>
          <p:sp>
            <p:nvSpPr>
              <p:cNvPr name="TextBox 9" id="9"/>
              <p:cNvSpPr txBox="true"/>
              <p:nvPr/>
            </p:nvSpPr>
            <p:spPr>
              <a:xfrm>
                <a:off x="0" y="-38100"/>
                <a:ext cx="2495464" cy="1092698"/>
              </a:xfrm>
              <a:prstGeom prst="rect">
                <a:avLst/>
              </a:prstGeom>
            </p:spPr>
            <p:txBody>
              <a:bodyPr anchor="ctr" rtlCol="false" tIns="50800" lIns="50800" bIns="50800" rIns="50800"/>
              <a:lstStyle/>
              <a:p>
                <a:pPr algn="ctr">
                  <a:lnSpc>
                    <a:spcPts val="2660"/>
                  </a:lnSpc>
                </a:pPr>
              </a:p>
            </p:txBody>
          </p:sp>
        </p:grpSp>
        <p:sp>
          <p:nvSpPr>
            <p:cNvPr name="TextBox 10" id="10"/>
            <p:cNvSpPr txBox="true"/>
            <p:nvPr/>
          </p:nvSpPr>
          <p:spPr>
            <a:xfrm rot="0">
              <a:off x="919931" y="110186"/>
              <a:ext cx="10230152" cy="3934248"/>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00000"/>
                  </a:solidFill>
                  <a:latin typeface="Alatsi"/>
                  <a:ea typeface="Alatsi"/>
                  <a:cs typeface="Alatsi"/>
                  <a:sym typeface="Alatsi"/>
                </a:rPr>
                <a:t>C</a:t>
              </a:r>
              <a:r>
                <a:rPr lang="en-US" sz="2799">
                  <a:solidFill>
                    <a:srgbClr val="000000"/>
                  </a:solidFill>
                  <a:latin typeface="Alatsi"/>
                  <a:ea typeface="Alatsi"/>
                  <a:cs typeface="Alatsi"/>
                  <a:sym typeface="Alatsi"/>
                </a:rPr>
                <a:t>ảm biến đo độ dẫn điện (Electrical Conductivity - EC) của nước, sau đó chuyển đổi giá trị này thành TDS (Total Dissolved Solids - Tổng chất rắn hòa tan).</a:t>
              </a:r>
            </a:p>
            <a:p>
              <a:pPr algn="l" marL="604519" indent="-302260" lvl="1">
                <a:lnSpc>
                  <a:spcPts val="3919"/>
                </a:lnSpc>
                <a:buFont typeface="Arial"/>
                <a:buChar char="•"/>
              </a:pPr>
              <a:r>
                <a:rPr lang="en-US" sz="2799">
                  <a:solidFill>
                    <a:srgbClr val="000000"/>
                  </a:solidFill>
                  <a:latin typeface="Alatsi"/>
                  <a:ea typeface="Alatsi"/>
                  <a:cs typeface="Alatsi"/>
                  <a:sym typeface="Alatsi"/>
                </a:rPr>
                <a:t>Nước có càng nhiều ion hòa tan (muối khoáng, kim loại, tạp chất), độ dẫn điện càng cao.</a:t>
              </a:r>
            </a:p>
          </p:txBody>
        </p:sp>
      </p:grpSp>
      <p:sp>
        <p:nvSpPr>
          <p:cNvPr name="AutoShape 11" id="11"/>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2" id="1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Freeform 13" id="13"/>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4625" y="2348161"/>
            <a:ext cx="7262534" cy="5275711"/>
          </a:xfrm>
          <a:custGeom>
            <a:avLst/>
            <a:gdLst/>
            <a:ahLst/>
            <a:cxnLst/>
            <a:rect r="r" b="b" t="t" l="l"/>
            <a:pathLst>
              <a:path h="5275711" w="7262534">
                <a:moveTo>
                  <a:pt x="0" y="0"/>
                </a:moveTo>
                <a:lnTo>
                  <a:pt x="7262534" y="0"/>
                </a:lnTo>
                <a:lnTo>
                  <a:pt x="7262534" y="5275711"/>
                </a:lnTo>
                <a:lnTo>
                  <a:pt x="0" y="5275711"/>
                </a:lnTo>
                <a:lnTo>
                  <a:pt x="0" y="0"/>
                </a:lnTo>
                <a:close/>
              </a:path>
            </a:pathLst>
          </a:custGeom>
          <a:blipFill>
            <a:blip r:embed="rId4"/>
            <a:stretch>
              <a:fillRect l="0" t="0" r="-6978" b="0"/>
            </a:stretch>
          </a:blipFill>
        </p:spPr>
      </p:sp>
      <p:sp>
        <p:nvSpPr>
          <p:cNvPr name="TextBox 16" id="16"/>
          <p:cNvSpPr txBox="true"/>
          <p:nvPr/>
        </p:nvSpPr>
        <p:spPr>
          <a:xfrm rot="0">
            <a:off x="8989966" y="1928854"/>
            <a:ext cx="5152993"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Chức</a:t>
            </a:r>
            <a:r>
              <a:rPr lang="en-US" sz="3919">
                <a:solidFill>
                  <a:srgbClr val="000000"/>
                </a:solidFill>
                <a:latin typeface="Alatsi"/>
                <a:ea typeface="Alatsi"/>
                <a:cs typeface="Alatsi"/>
                <a:sym typeface="Alatsi"/>
              </a:rPr>
              <a:t> năng</a:t>
            </a:r>
          </a:p>
        </p:txBody>
      </p:sp>
      <p:sp>
        <p:nvSpPr>
          <p:cNvPr name="TextBox 17" id="17"/>
          <p:cNvSpPr txBox="true"/>
          <p:nvPr/>
        </p:nvSpPr>
        <p:spPr>
          <a:xfrm rot="0">
            <a:off x="9047897" y="3881492"/>
            <a:ext cx="6501562" cy="670833"/>
          </a:xfrm>
          <a:prstGeom prst="rect">
            <a:avLst/>
          </a:prstGeom>
        </p:spPr>
        <p:txBody>
          <a:bodyPr anchor="t" rtlCol="false" tIns="0" lIns="0" bIns="0" rIns="0">
            <a:spAutoFit/>
          </a:bodyPr>
          <a:lstStyle/>
          <a:p>
            <a:pPr algn="l">
              <a:lnSpc>
                <a:spcPts val="5487"/>
              </a:lnSpc>
            </a:pPr>
            <a:r>
              <a:rPr lang="en-US" sz="3919">
                <a:solidFill>
                  <a:srgbClr val="000000"/>
                </a:solidFill>
                <a:latin typeface="Alatsi"/>
                <a:ea typeface="Alatsi"/>
                <a:cs typeface="Alatsi"/>
                <a:sym typeface="Alatsi"/>
              </a:rPr>
              <a:t>Nguyê</a:t>
            </a:r>
            <a:r>
              <a:rPr lang="en-US" sz="3919">
                <a:solidFill>
                  <a:srgbClr val="000000"/>
                </a:solidFill>
                <a:latin typeface="Alatsi"/>
                <a:ea typeface="Alatsi"/>
                <a:cs typeface="Alatsi"/>
                <a:sym typeface="Alatsi"/>
              </a:rPr>
              <a:t>n lý hoạt động</a:t>
            </a:r>
          </a:p>
        </p:txBody>
      </p:sp>
      <p:sp>
        <p:nvSpPr>
          <p:cNvPr name="TextBox 18" id="18"/>
          <p:cNvSpPr txBox="true"/>
          <p:nvPr/>
        </p:nvSpPr>
        <p:spPr>
          <a:xfrm rot="-5400000">
            <a:off x="-685594" y="4800990"/>
            <a:ext cx="3361912" cy="58039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Sigmar One"/>
                <a:ea typeface="Sigmar One"/>
                <a:cs typeface="Sigmar One"/>
                <a:sym typeface="Sigmar One"/>
              </a:rPr>
              <a:t>T</a:t>
            </a:r>
            <a:r>
              <a:rPr lang="en-US" sz="3399">
                <a:solidFill>
                  <a:srgbClr val="000000"/>
                </a:solidFill>
                <a:latin typeface="Sigmar One"/>
                <a:ea typeface="Sigmar One"/>
                <a:cs typeface="Sigmar One"/>
                <a:sym typeface="Sigmar One"/>
              </a:rPr>
              <a:t>DS Sensor</a:t>
            </a:r>
          </a:p>
        </p:txBody>
      </p:sp>
      <p:sp>
        <p:nvSpPr>
          <p:cNvPr name="TextBox 19" id="19"/>
          <p:cNvSpPr txBox="true"/>
          <p:nvPr/>
        </p:nvSpPr>
        <p:spPr>
          <a:xfrm rot="0">
            <a:off x="9275229" y="2674392"/>
            <a:ext cx="9012771" cy="1445917"/>
          </a:xfrm>
          <a:prstGeom prst="rect">
            <a:avLst/>
          </a:prstGeom>
        </p:spPr>
        <p:txBody>
          <a:bodyPr anchor="t" rtlCol="false" tIns="0" lIns="0" bIns="0" rIns="0">
            <a:spAutoFit/>
          </a:bodyPr>
          <a:lstStyle/>
          <a:p>
            <a:pPr algn="l">
              <a:lnSpc>
                <a:spcPts val="3837"/>
              </a:lnSpc>
            </a:pPr>
            <a:r>
              <a:rPr lang="en-US" sz="2740">
                <a:solidFill>
                  <a:srgbClr val="000000"/>
                </a:solidFill>
                <a:latin typeface="Alatsi"/>
                <a:ea typeface="Alatsi"/>
                <a:cs typeface="Alatsi"/>
                <a:sym typeface="Alatsi"/>
              </a:rPr>
              <a:t>Đ</a:t>
            </a:r>
            <a:r>
              <a:rPr lang="en-US" sz="2740">
                <a:solidFill>
                  <a:srgbClr val="000000"/>
                </a:solidFill>
                <a:latin typeface="Alatsi"/>
                <a:ea typeface="Alatsi"/>
                <a:cs typeface="Alatsi"/>
                <a:sym typeface="Alatsi"/>
              </a:rPr>
              <a:t>o tổng lượng chất rắn hòa tan trong nước (TDS) để đánh giá chất lượng nước.</a:t>
            </a:r>
          </a:p>
          <a:p>
            <a:pPr algn="l">
              <a:lnSpc>
                <a:spcPts val="3837"/>
              </a:lnSpc>
            </a:pPr>
          </a:p>
        </p:txBody>
      </p:sp>
      <p:grpSp>
        <p:nvGrpSpPr>
          <p:cNvPr name="Group 20" id="20"/>
          <p:cNvGrpSpPr/>
          <p:nvPr/>
        </p:nvGrpSpPr>
        <p:grpSpPr>
          <a:xfrm rot="0">
            <a:off x="15859155" y="0"/>
            <a:ext cx="1562612" cy="1673225"/>
            <a:chOff x="0" y="0"/>
            <a:chExt cx="2083482" cy="2230967"/>
          </a:xfrm>
        </p:grpSpPr>
        <p:grpSp>
          <p:nvGrpSpPr>
            <p:cNvPr name="Group 21" id="21"/>
            <p:cNvGrpSpPr/>
            <p:nvPr/>
          </p:nvGrpSpPr>
          <p:grpSpPr>
            <a:xfrm rot="0">
              <a:off x="75599" y="0"/>
              <a:ext cx="1932284" cy="2230967"/>
              <a:chOff x="0" y="0"/>
              <a:chExt cx="703982" cy="812800"/>
            </a:xfrm>
          </p:grpSpPr>
          <p:sp>
            <p:nvSpPr>
              <p:cNvPr name="Freeform 22" id="2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3" id="2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b="true">
                  <a:solidFill>
                    <a:srgbClr val="000000"/>
                  </a:solidFill>
                  <a:latin typeface="Open Sans Bold"/>
                  <a:ea typeface="Open Sans Bold"/>
                  <a:cs typeface="Open Sans Bold"/>
                  <a:sym typeface="Open Sans Bold"/>
                </a:rPr>
                <a:t>7</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DAGijcPrRCg</dc:identifier>
  <dcterms:modified xsi:type="dcterms:W3CDTF">2011-08-01T06:04:30Z</dcterms:modified>
  <cp:revision>1</cp:revision>
  <dc:title>IoT-Based Drinking Water Quality Monitoring System with ESP32 and Real-Time Data Visualization on Thingspeak and AWS</dc:title>
</cp:coreProperties>
</file>